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7" r:id="rId2"/>
    <p:sldId id="523" r:id="rId3"/>
    <p:sldId id="524" r:id="rId4"/>
    <p:sldId id="484" r:id="rId5"/>
    <p:sldId id="527" r:id="rId6"/>
    <p:sldId id="525" r:id="rId7"/>
    <p:sldId id="529" r:id="rId8"/>
    <p:sldId id="513" r:id="rId9"/>
    <p:sldId id="531" r:id="rId10"/>
    <p:sldId id="533" r:id="rId11"/>
    <p:sldId id="530" r:id="rId12"/>
    <p:sldId id="532" r:id="rId13"/>
    <p:sldId id="534" r:id="rId14"/>
    <p:sldId id="278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000000"/>
    <a:srgbClr val="343433"/>
    <a:srgbClr val="75BEE9"/>
    <a:srgbClr val="003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8" autoAdjust="0"/>
    <p:restoredTop sz="84971" autoAdjust="0"/>
  </p:normalViewPr>
  <p:slideViewPr>
    <p:cSldViewPr snapToGrid="0" snapToObjects="1">
      <p:cViewPr varScale="1">
        <p:scale>
          <a:sx n="37" d="100"/>
          <a:sy n="37" d="100"/>
        </p:scale>
        <p:origin x="994" y="41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 b="0" i="0">
        <a:latin typeface="Arial Narrow" panose="020B0604020202020204" pitchFamily="34" charset="0"/>
        <a:ea typeface="Helvetica Neue"/>
        <a:cs typeface="Arial Narrow" panose="020B0604020202020204" pitchFamily="34" charset="0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8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10CA8-DB33-B3B0-F630-30F1629B6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466F9F-011F-2DE9-DCA9-9E81441BBA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598948-07B5-2F18-D112-D3EC46D7E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64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9B982-2B4A-104B-B352-B97A4330B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0ECCDE-25A0-78E1-299F-CC710C52C9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D8B911-53C7-7660-8084-0AF6528C7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357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47CC0-83E2-E3EA-A540-8D3B3D45D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3B58B8-14D1-D6FB-EA6E-FF060A855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3A89D1-4C9E-E7D6-AF14-D5D04A184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229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7E915-8E63-06AF-E301-69FBF7E4A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4D389-1076-A7DA-0560-7C4757E07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175083-208A-DD66-2A83-0F3B3BD7F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346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31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5D37F-3BDB-60BD-E00E-CCC8ADF50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75286B-5FD8-E934-2B0C-AE4866F022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04DC48-3780-90AA-768A-20F0C9AB1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821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A891D-119F-EBAB-D9F2-AD310541A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99E5AC-E01D-DA68-58F6-7EB5C3249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2F2225-FA43-0EC7-8287-0727F1E42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0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99685-C6FA-65F6-4898-8E8CE926E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D4D080-02D2-3E6C-A50B-A6F343670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9333FC-257A-32C1-26BC-16CFA9676B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25500" rtl="0" eaLnBrk="1" fontAlgn="auto" latinLnBrk="0" hangingPunct="0">
              <a:lnSpc>
                <a:spcPct val="140000"/>
              </a:lnSpc>
              <a:spcBef>
                <a:spcPts val="0"/>
              </a:spcBef>
              <a:spcAft>
                <a:spcPts val="2400"/>
              </a:spcAft>
              <a:buClrTx/>
              <a:buSzPct val="125000"/>
              <a:buFont typeface="Arial" panose="020B0604020202020204" pitchFamily="34" charset="0"/>
              <a:buNone/>
              <a:tabLst/>
              <a:defRPr sz="2800">
                <a:latin typeface="Spectral-Bold"/>
                <a:ea typeface="Spectral-Bold"/>
                <a:cs typeface="Spectral-Bold"/>
                <a:sym typeface="Spectral-Bold"/>
              </a:defRPr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" panose="020B0503020202020B04" pitchFamily="34" charset="77"/>
              <a:sym typeface="Spectral-Bold"/>
            </a:endParaRPr>
          </a:p>
        </p:txBody>
      </p:sp>
    </p:spTree>
    <p:extLst>
      <p:ext uri="{BB962C8B-B14F-4D97-AF65-F5344CB8AC3E}">
        <p14:creationId xmlns:p14="http://schemas.microsoft.com/office/powerpoint/2010/main" val="1695710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0B37-89FD-8146-E6C3-E2C92E6FC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570C62-C0A7-2121-2C34-2C02A6B44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0AD5B3-1828-AF96-0E2E-D94F9FEA7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688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9A2C2-0F68-967F-6185-A3A295BF5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B3ECB2-218B-C2FE-4118-4198DCEA5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0A7C4F-7600-6AD0-0101-9BC8BEF42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00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4599D-E1B1-3458-35A7-E57D91D36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1CA9BE-1B51-D50A-2876-5EDED412F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AE3CF-8AD1-C10B-A1FA-E9776F728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524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4E409-C39D-D277-ED29-0B6F77926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9C53F-F170-2616-302A-6B23B9EAD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983BC0-B969-3917-B829-D1A135C08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25500" rtl="0" eaLnBrk="1" fontAlgn="auto" latinLnBrk="0" hangingPunct="0">
              <a:lnSpc>
                <a:spcPct val="140000"/>
              </a:lnSpc>
              <a:spcBef>
                <a:spcPts val="0"/>
              </a:spcBef>
              <a:spcAft>
                <a:spcPts val="2400"/>
              </a:spcAft>
              <a:buClrTx/>
              <a:buSzPct val="125000"/>
              <a:buFont typeface="Arial" panose="020B0604020202020204" pitchFamily="34" charset="0"/>
              <a:buNone/>
              <a:tabLst/>
              <a:defRPr sz="2800">
                <a:latin typeface="Spectral-Bold"/>
                <a:ea typeface="Spectral-Bold"/>
                <a:cs typeface="Spectral-Bold"/>
                <a:sym typeface="Spectral-Bold"/>
              </a:defRPr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" panose="020B0503020202020B04" pitchFamily="34" charset="77"/>
              <a:sym typeface="Spectral-Bold"/>
            </a:endParaRPr>
          </a:p>
        </p:txBody>
      </p:sp>
    </p:spTree>
    <p:extLst>
      <p:ext uri="{BB962C8B-B14F-4D97-AF65-F5344CB8AC3E}">
        <p14:creationId xmlns:p14="http://schemas.microsoft.com/office/powerpoint/2010/main" val="2681883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5AC15-1BC5-D71E-21C6-55D8202C4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98614A-A430-2E66-6B29-7B05BDA7B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A30578-A71C-C337-77D8-1EF23902C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1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 b="0" i="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 b="0" i="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 b="0" i="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 b="0" i="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9503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b="0" i="0"/>
            </a:lvl1pPr>
          </a:lstStyle>
          <a:p>
            <a:r>
              <a:rPr dirty="0"/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69072"/>
            <a:ext cx="19621500" cy="84125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b="0" i="0"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defRPr>
            </a:lvl1pPr>
          </a:lstStyle>
          <a:p>
            <a:r>
              <a:rPr dirty="0"/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 b="0" i="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 b="0" i="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 b="0" i="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 b="0" i="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3169900" y="952500"/>
            <a:ext cx="95250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 b="0" i="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 b="0" i="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 b="0" i="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 b="0" i="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defRPr b="0" i="0"/>
            </a:lvl1pPr>
            <a:lvl2pPr>
              <a:buClrTx/>
              <a:defRPr b="0" i="0"/>
            </a:lvl2pPr>
            <a:lvl3pPr>
              <a:buClrTx/>
              <a:defRPr b="0" i="0"/>
            </a:lvl3pPr>
            <a:lvl4pPr>
              <a:buClrTx/>
              <a:defRPr b="0" i="0"/>
            </a:lvl4pPr>
            <a:lvl5pPr>
              <a:buClrTx/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defRPr sz="3800" b="0" i="0"/>
            </a:lvl1pPr>
            <a:lvl2pPr marL="1117600" indent="-558800">
              <a:spcBef>
                <a:spcPts val="4500"/>
              </a:spcBef>
              <a:buClrTx/>
              <a:defRPr sz="3800" b="0" i="0"/>
            </a:lvl2pPr>
            <a:lvl3pPr marL="1676400" indent="-558800">
              <a:spcBef>
                <a:spcPts val="4500"/>
              </a:spcBef>
              <a:buClrTx/>
              <a:defRPr sz="3800" b="0" i="0"/>
            </a:lvl3pPr>
            <a:lvl4pPr marL="2235200" indent="-558800">
              <a:spcBef>
                <a:spcPts val="4500"/>
              </a:spcBef>
              <a:buClrTx/>
              <a:defRPr sz="3800" b="0" i="0"/>
            </a:lvl4pPr>
            <a:lvl5pPr marL="2794000" indent="-558800">
              <a:spcBef>
                <a:spcPts val="4500"/>
              </a:spcBef>
              <a:buClrTx/>
              <a:defRPr sz="38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  <a:defRPr b="0" i="0"/>
            </a:lvl1pPr>
            <a:lvl2pPr>
              <a:buClrTx/>
              <a:defRPr b="0" i="0"/>
            </a:lvl2pPr>
            <a:lvl3pPr>
              <a:buClrTx/>
              <a:defRPr b="0" i="0"/>
            </a:lvl3pPr>
            <a:lvl4pPr>
              <a:buClrTx/>
              <a:defRPr b="0" i="0"/>
            </a:lvl4pPr>
            <a:lvl5pPr>
              <a:buClrTx/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68707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760700" y="952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1206500" y="9525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0465" y="13081000"/>
            <a:ext cx="410369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 i="0">
                <a:latin typeface="Arial Narrow" panose="020B0604020202020204" pitchFamily="34" charset="0"/>
                <a:ea typeface="Helvetica Neue Light"/>
                <a:cs typeface="Arial Narrow" panose="020B0604020202020204" pitchFamily="34" charset="0"/>
                <a:sym typeface="Helvetica Neue Light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hf hd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 panose="020B0604020202020204" pitchFamily="34" charset="0"/>
          <a:ea typeface="+mn-ea"/>
          <a:cs typeface="Arial Narrow" panose="020B0604020202020204" pitchFamily="34" charset="0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 panose="020B0604020202020204" pitchFamily="34" charset="0"/>
          <a:ea typeface="Helvetica Neue"/>
          <a:cs typeface="Arial Narrow" panose="020B0604020202020204" pitchFamily="34" charset="0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 panose="020B0604020202020204" pitchFamily="34" charset="0"/>
          <a:ea typeface="Helvetica Neue"/>
          <a:cs typeface="Arial Narrow" panose="020B0604020202020204" pitchFamily="34" charset="0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 panose="020B0604020202020204" pitchFamily="34" charset="0"/>
          <a:ea typeface="Helvetica Neue"/>
          <a:cs typeface="Arial Narrow" panose="020B0604020202020204" pitchFamily="34" charset="0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 panose="020B0604020202020204" pitchFamily="34" charset="0"/>
          <a:ea typeface="Helvetica Neue"/>
          <a:cs typeface="Arial Narrow" panose="020B0604020202020204" pitchFamily="34" charset="0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Arial Narrow" panose="020B0604020202020204" pitchFamily="34" charset="0"/>
          <a:ea typeface="Helvetica Neue"/>
          <a:cs typeface="Arial Narrow" panose="020B0604020202020204" pitchFamily="34" charset="0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greggbyr@pdx.edu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37509-0F49-9B2D-0AFA-38E33B64C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Title page option 2 with</a:t>
            </a:r>
            <a:r>
              <a:rPr lang="en-US" baseline="0" dirty="0"/>
              <a:t> solid color background</a:t>
            </a:r>
            <a:endParaRPr lang="en-US" dirty="0"/>
          </a:p>
        </p:txBody>
      </p:sp>
      <p:sp>
        <p:nvSpPr>
          <p:cNvPr id="18" name="Presentation Name">
            <a:extLst>
              <a:ext uri="{FF2B5EF4-FFF2-40B4-BE49-F238E27FC236}">
                <a16:creationId xmlns:a16="http://schemas.microsoft.com/office/drawing/2014/main" id="{B1CFBADC-081A-2244-AABE-A4A171998CD1}"/>
              </a:ext>
            </a:extLst>
          </p:cNvPr>
          <p:cNvSpPr txBox="1">
            <a:spLocks/>
          </p:cNvSpPr>
          <p:nvPr/>
        </p:nvSpPr>
        <p:spPr>
          <a:xfrm>
            <a:off x="1410012" y="3906929"/>
            <a:ext cx="21804109" cy="2203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0" tIns="0" rIns="0" bIns="0" anchor="t" anchorCtr="0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ctr" defTabSz="8172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811687" dist="1692177" sx="143000" sy="143000" algn="ctr" rotWithShape="0">
                    <a:srgbClr val="000000">
                      <a:alpha val="66000"/>
                    </a:srgbClr>
                  </a:outerShdw>
                </a:effectLst>
                <a:uLnTx/>
                <a:uFillTx/>
                <a:latin typeface="Archivo" panose="020B0503020202020B04" pitchFamily="34" charset="77"/>
                <a:sym typeface="StrangerTimes-Regular"/>
              </a:rPr>
              <a:t>A Proposed Research Platform for Fully Adiabatic, Reversible, and Superscalar (FARS) Microarchitectures</a:t>
            </a:r>
          </a:p>
        </p:txBody>
      </p:sp>
      <p:sp>
        <p:nvSpPr>
          <p:cNvPr id="19" name="This is body copy">
            <a:extLst>
              <a:ext uri="{FF2B5EF4-FFF2-40B4-BE49-F238E27FC236}">
                <a16:creationId xmlns:a16="http://schemas.microsoft.com/office/drawing/2014/main" id="{971E9E17-26CA-144B-8C4D-BFB327A04510}"/>
              </a:ext>
            </a:extLst>
          </p:cNvPr>
          <p:cNvSpPr txBox="1"/>
          <p:nvPr/>
        </p:nvSpPr>
        <p:spPr>
          <a:xfrm>
            <a:off x="8144799" y="9830144"/>
            <a:ext cx="833453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r>
              <a:rPr lang="en-US" sz="3600" b="0" dirty="0">
                <a:solidFill>
                  <a:schemeClr val="tx1"/>
                </a:solidFill>
                <a:latin typeface="Archivo Medium" panose="020B0503020202020B04" pitchFamily="34" charset="77"/>
              </a:rPr>
              <a:t>Byron Gregg &amp; Christof Teuscher</a:t>
            </a:r>
          </a:p>
        </p:txBody>
      </p:sp>
      <p:pic>
        <p:nvPicPr>
          <p:cNvPr id="16" name="Picture 15" descr="Portland State University Logo">
            <a:extLst>
              <a:ext uri="{FF2B5EF4-FFF2-40B4-BE49-F238E27FC236}">
                <a16:creationId xmlns:a16="http://schemas.microsoft.com/office/drawing/2014/main" id="{7117532D-B14E-5048-AD02-BF6DF8368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33" y="12322631"/>
            <a:ext cx="5691187" cy="1124185"/>
          </a:xfrm>
          <a:prstGeom prst="rect">
            <a:avLst/>
          </a:prstGeom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E59DEB4-B59C-7CBB-1777-01AE9E3BFB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1446" y="12317642"/>
            <a:ext cx="6405619" cy="1124186"/>
          </a:xfrm>
          <a:prstGeom prst="rect">
            <a:avLst/>
          </a:prstGeom>
        </p:spPr>
      </p:pic>
      <p:sp>
        <p:nvSpPr>
          <p:cNvPr id="5" name="This is body copy">
            <a:extLst>
              <a:ext uri="{FF2B5EF4-FFF2-40B4-BE49-F238E27FC236}">
                <a16:creationId xmlns:a16="http://schemas.microsoft.com/office/drawing/2014/main" id="{B1E909B0-BA80-04BC-2BE0-03DABE320777}"/>
              </a:ext>
            </a:extLst>
          </p:cNvPr>
          <p:cNvSpPr txBox="1"/>
          <p:nvPr/>
        </p:nvSpPr>
        <p:spPr>
          <a:xfrm>
            <a:off x="8024733" y="8420691"/>
            <a:ext cx="833453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r>
              <a:rPr lang="en-US" sz="4800" dirty="0">
                <a:solidFill>
                  <a:schemeClr val="tx1"/>
                </a:solidFill>
                <a:latin typeface="Archivo Medium" panose="020B0503020202020B04" pitchFamily="34" charset="77"/>
              </a:rPr>
              <a:t>A Work In Progress Paper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4E1766-4521-63C3-5804-F63373724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375CFE-CF27-A946-9210-0184A544A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E74E61EF-9AD5-85E9-71B6-62C81AB14B2A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Prior Work / Credibility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2E1BEE83-C0D8-561F-82CE-97880630A662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Immanent Works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33E85D-3C16-CC2F-109B-282364ADE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166757"/>
            <a:ext cx="24384000" cy="471924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  <a:sym typeface="Helvetica Neue Medium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D6E786E-9BAB-C965-48CF-02FE8790C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5AA8EA99-9BAA-B4D0-40EB-3709DEBEB607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DD5D1B-C548-08D3-8503-C32213AF01B0}"/>
              </a:ext>
            </a:extLst>
          </p:cNvPr>
          <p:cNvSpPr txBox="1"/>
          <p:nvPr/>
        </p:nvSpPr>
        <p:spPr>
          <a:xfrm>
            <a:off x="1224212" y="2546323"/>
            <a:ext cx="21984131" cy="68736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RISC-V ISA (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REVive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) [WIP]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b="0" dirty="0">
              <a:solidFill>
                <a:srgbClr val="000000"/>
              </a:solidFill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b="0" dirty="0">
              <a:solidFill>
                <a:srgbClr val="000000"/>
              </a:solidFill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b="0" dirty="0">
              <a:solidFill>
                <a:srgbClr val="000000"/>
              </a:solidFill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Architectural energy modeling [WIP]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587D38-8254-DF7B-FE90-C16F0BD99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563" y="10219289"/>
            <a:ext cx="11854873" cy="11588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A3B054-85B6-2018-4FC1-D6C4A26E9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573" y="3943027"/>
            <a:ext cx="20267407" cy="38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9463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5F9652-C3A4-1429-B1AF-9BDAA8AD4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283CFB-AF62-CFF3-E725-99FA84F2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5970D6C7-C12C-E7F3-B63D-3C36B2DB1EFE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Planned Platform / BOOM V3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Reversified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762C9421-9BE4-D9CC-81C8-78FAC6CF0577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Superscalar Integration Path</a:t>
            </a:r>
            <a:endParaRPr kumimoji="0" lang="en-US" sz="9000" b="1" i="1" u="none" strike="noStrike" kern="0" cap="none" spc="0" normalizeH="0" baseline="0" noProof="0" dirty="0">
              <a:ln>
                <a:noFill/>
              </a:ln>
              <a:solidFill>
                <a:srgbClr val="6D8D24"/>
              </a:solidFill>
              <a:effectLst/>
              <a:uLnTx/>
              <a:uFillTx/>
              <a:latin typeface="Archivo SemiBold" panose="020B0503020202020B04" pitchFamily="34" charset="77"/>
              <a:sym typeface="StrangerTimes-Regular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945DC2-AFA0-9DCA-2D70-04D2F0F3B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260390"/>
            <a:ext cx="24384000" cy="379591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/>
            </a:pP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[1] Zhao, </a:t>
            </a:r>
            <a:r>
              <a:rPr kumimoji="0" lang="en-US" sz="18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Korpan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, Gonzalez, &amp; </a:t>
            </a:r>
            <a:r>
              <a:rPr kumimoji="0" lang="en-US" sz="18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Asanovic</a:t>
            </a:r>
            <a:r>
              <a:rPr lang="en-US" sz="18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 “</a:t>
            </a:r>
            <a:r>
              <a:rPr kumimoji="0" lang="en-US" sz="18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SonicBOOM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: The 3rd Genera-</a:t>
            </a:r>
            <a:r>
              <a:rPr kumimoji="0" lang="en-US" sz="18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tion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 Berkeley Out-of-Order Machine.”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668C409-925B-BDAF-89A9-8F230EDE5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EEDF4BFF-07BC-172B-E433-25722A204429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pic>
        <p:nvPicPr>
          <p:cNvPr id="3" name="Picture 2" descr="A diagram of a problem&#10;&#10;Description automatically generated">
            <a:extLst>
              <a:ext uri="{FF2B5EF4-FFF2-40B4-BE49-F238E27FC236}">
                <a16:creationId xmlns:a16="http://schemas.microsoft.com/office/drawing/2014/main" id="{D00A4EDB-AF8B-8031-1252-375EED0FC8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791" y="3676591"/>
            <a:ext cx="18831281" cy="4241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29C502-CE62-DABA-3A6F-FD5EEF360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030" y="8830199"/>
            <a:ext cx="13441940" cy="284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007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56BB6D-C565-8FAB-505E-15434B8D6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38B42C-5B56-501E-C342-36BE54A7E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EEE5AA9C-92D9-EDDE-1DAF-4CDF573228F3}"/>
              </a:ext>
            </a:extLst>
          </p:cNvPr>
          <p:cNvSpPr txBox="1"/>
          <p:nvPr/>
        </p:nvSpPr>
        <p:spPr>
          <a:xfrm>
            <a:off x="1224211" y="549243"/>
            <a:ext cx="9125133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Planned Platform / Visualizing Reversible Information-Energy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9D5AEAF4-6464-949F-3138-11FC150654E4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Intended Culmination</a:t>
            </a:r>
            <a:endParaRPr kumimoji="0" lang="en-US" sz="9000" b="1" i="1" u="none" strike="noStrike" kern="0" cap="none" spc="0" normalizeH="0" baseline="0" noProof="0" dirty="0">
              <a:ln>
                <a:noFill/>
              </a:ln>
              <a:solidFill>
                <a:srgbClr val="6D8D24"/>
              </a:solidFill>
              <a:effectLst/>
              <a:uLnTx/>
              <a:uFillTx/>
              <a:latin typeface="Archivo SemiBold" panose="020B0503020202020B04" pitchFamily="34" charset="77"/>
              <a:sym typeface="StrangerTimes-Regular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428ECE-E91A-2295-9BCE-C93BB0BE0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260390"/>
            <a:ext cx="24384000" cy="379591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  <a:sym typeface="Helvetica Neue Medium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CE7A0F7-C219-ABC3-AE48-A0E5DDF11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D8C3E2DF-291E-B09F-332E-58C496D136D0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B6B65-E999-2D27-78F2-F0EE3DE829E7}"/>
              </a:ext>
            </a:extLst>
          </p:cNvPr>
          <p:cNvSpPr txBox="1"/>
          <p:nvPr/>
        </p:nvSpPr>
        <p:spPr>
          <a:xfrm>
            <a:off x="1224212" y="3390056"/>
            <a:ext cx="21984131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Simulation Platform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Tests real HPC workloads on a reversible architecture.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0" dirty="0">
                <a:solidFill>
                  <a:srgbClr val="000000"/>
                </a:solidFill>
              </a:rPr>
              <a:t>Extends programs to meet </a:t>
            </a:r>
            <a:r>
              <a:rPr lang="en-US" sz="3600" b="0" dirty="0" err="1">
                <a:solidFill>
                  <a:srgbClr val="000000"/>
                </a:solidFill>
              </a:rPr>
              <a:t>REVive</a:t>
            </a:r>
            <a:r>
              <a:rPr lang="en-US" sz="3600" b="0" dirty="0">
                <a:solidFill>
                  <a:srgbClr val="000000"/>
                </a:solidFill>
              </a:rPr>
              <a:t> ISA requirements.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Models the minimum energy recovered/saved from running reversibly.</a:t>
            </a:r>
            <a:endParaRPr lang="en-US" sz="3600" b="0" dirty="0">
              <a:solidFill>
                <a:srgbClr val="000000"/>
              </a:solidFill>
            </a:endParaRP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Models which architectural components yield the biggest savings per workload.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b="0" dirty="0">
              <a:solidFill>
                <a:srgbClr val="000000"/>
              </a:solidFill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15962E6-ECE4-2CDD-CB7C-68FBB0E40FB5}"/>
              </a:ext>
            </a:extLst>
          </p:cNvPr>
          <p:cNvGrpSpPr/>
          <p:nvPr/>
        </p:nvGrpSpPr>
        <p:grpSpPr>
          <a:xfrm>
            <a:off x="10423312" y="6877543"/>
            <a:ext cx="13044720" cy="5184327"/>
            <a:chOff x="1820820" y="8213843"/>
            <a:chExt cx="12293945" cy="278857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AF1B17-4DEC-E6A5-5FB3-93B33E607A35}"/>
                </a:ext>
              </a:extLst>
            </p:cNvPr>
            <p:cNvSpPr/>
            <p:nvPr/>
          </p:nvSpPr>
          <p:spPr>
            <a:xfrm>
              <a:off x="3573616" y="8213843"/>
              <a:ext cx="1309255" cy="59503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Fetch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EAB1DA8-9B7F-EB04-ED91-E261F98A25B5}"/>
                </a:ext>
              </a:extLst>
            </p:cNvPr>
            <p:cNvSpPr/>
            <p:nvPr/>
          </p:nvSpPr>
          <p:spPr>
            <a:xfrm>
              <a:off x="5470925" y="8214041"/>
              <a:ext cx="1510145" cy="59503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Decode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51D844-5A63-E16F-47F6-32D31E6685F1}"/>
                </a:ext>
              </a:extLst>
            </p:cNvPr>
            <p:cNvSpPr/>
            <p:nvPr/>
          </p:nvSpPr>
          <p:spPr>
            <a:xfrm>
              <a:off x="7378145" y="8217803"/>
              <a:ext cx="1510145" cy="59503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Issue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C33773-4273-9977-D7CF-290ABD775518}"/>
                </a:ext>
              </a:extLst>
            </p:cNvPr>
            <p:cNvSpPr/>
            <p:nvPr/>
          </p:nvSpPr>
          <p:spPr>
            <a:xfrm>
              <a:off x="9488702" y="8214039"/>
              <a:ext cx="1510145" cy="59503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Exec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A3D320-58D0-A88B-64F1-B69D18012C4A}"/>
                </a:ext>
              </a:extLst>
            </p:cNvPr>
            <p:cNvSpPr/>
            <p:nvPr/>
          </p:nvSpPr>
          <p:spPr>
            <a:xfrm>
              <a:off x="11659078" y="8437608"/>
              <a:ext cx="2455687" cy="256480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US" sz="3200" b="0" dirty="0">
                <a:solidFill>
                  <a:sysClr val="windowText" lastClr="000000"/>
                </a:solidFill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rPr>
                <a:t>MEM</a:t>
              </a: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US" sz="3200" b="0" dirty="0">
                <a:solidFill>
                  <a:sysClr val="windowText" lastClr="000000"/>
                </a:solidFill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8940FAB-258A-B32C-60D1-FBFDFAC2D1FF}"/>
                </a:ext>
              </a:extLst>
            </p:cNvPr>
            <p:cNvCxnSpPr>
              <a:cxnSpLocks/>
              <a:stCxn id="5" idx="3"/>
              <a:endCxn id="9" idx="1"/>
            </p:cNvCxnSpPr>
            <p:nvPr/>
          </p:nvCxnSpPr>
          <p:spPr>
            <a:xfrm>
              <a:off x="4882871" y="8511360"/>
              <a:ext cx="588054" cy="198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A91203F-B473-8010-9AFB-A21AA8F87408}"/>
                </a:ext>
              </a:extLst>
            </p:cNvPr>
            <p:cNvCxnSpPr>
              <a:stCxn id="9" idx="3"/>
              <a:endCxn id="10" idx="1"/>
            </p:cNvCxnSpPr>
            <p:nvPr/>
          </p:nvCxnSpPr>
          <p:spPr>
            <a:xfrm>
              <a:off x="6981071" y="8511558"/>
              <a:ext cx="397074" cy="3762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4E41A81-2841-4C63-93BB-3D8C63E19B32}"/>
                </a:ext>
              </a:extLst>
            </p:cNvPr>
            <p:cNvCxnSpPr>
              <a:stCxn id="10" idx="3"/>
              <a:endCxn id="11" idx="1"/>
            </p:cNvCxnSpPr>
            <p:nvPr/>
          </p:nvCxnSpPr>
          <p:spPr>
            <a:xfrm flipV="1">
              <a:off x="8888290" y="8511557"/>
              <a:ext cx="600412" cy="3764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C13ED1F-A5F9-E420-33AA-DEEB59D1F47C}"/>
                </a:ext>
              </a:extLst>
            </p:cNvPr>
            <p:cNvSpPr/>
            <p:nvPr/>
          </p:nvSpPr>
          <p:spPr>
            <a:xfrm>
              <a:off x="1820820" y="8872651"/>
              <a:ext cx="1309255" cy="137956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3200" b="0" dirty="0">
                  <a:solidFill>
                    <a:sysClr val="windowText" lastClr="000000"/>
                  </a:solidFill>
                  <a:sym typeface="Helvetica Neue Medium"/>
                </a:rPr>
                <a:t>PC</a:t>
              </a: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US" sz="3200" b="0" dirty="0">
                <a:solidFill>
                  <a:sysClr val="windowText" lastClr="000000"/>
                </a:solidFill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cxnSp>
          <p:nvCxnSpPr>
            <p:cNvPr id="60" name="Connector: Elbow 59">
              <a:extLst>
                <a:ext uri="{FF2B5EF4-FFF2-40B4-BE49-F238E27FC236}">
                  <a16:creationId xmlns:a16="http://schemas.microsoft.com/office/drawing/2014/main" id="{36CE1595-659E-F122-A2D1-EDCA1E23667E}"/>
                </a:ext>
              </a:extLst>
            </p:cNvPr>
            <p:cNvCxnSpPr>
              <a:stCxn id="11" idx="3"/>
              <a:endCxn id="12" idx="1"/>
            </p:cNvCxnSpPr>
            <p:nvPr/>
          </p:nvCxnSpPr>
          <p:spPr>
            <a:xfrm>
              <a:off x="10998847" y="8511557"/>
              <a:ext cx="660231" cy="1208454"/>
            </a:xfrm>
            <a:prstGeom prst="bentConnector3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08CCB106-C68B-CA90-37A0-4C30697BFE71}"/>
              </a:ext>
            </a:extLst>
          </p:cNvPr>
          <p:cNvSpPr/>
          <p:nvPr/>
        </p:nvSpPr>
        <p:spPr>
          <a:xfrm>
            <a:off x="5869945" y="7988241"/>
            <a:ext cx="1163782" cy="841256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uBTB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0" dirty="0">
                <a:latin typeface="+mn-lt"/>
                <a:ea typeface="+mn-ea"/>
                <a:cs typeface="+mn-cs"/>
                <a:sym typeface="Helvetica Neue Medium"/>
              </a:rPr>
              <a:t>5%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AB17D87-531A-8857-FCFF-7D8924C934B4}"/>
              </a:ext>
            </a:extLst>
          </p:cNvPr>
          <p:cNvSpPr/>
          <p:nvPr/>
        </p:nvSpPr>
        <p:spPr>
          <a:xfrm>
            <a:off x="7027583" y="7116942"/>
            <a:ext cx="2105725" cy="2564805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BTB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0" dirty="0">
                <a:latin typeface="+mn-lt"/>
                <a:ea typeface="+mn-ea"/>
                <a:cs typeface="+mn-cs"/>
                <a:sym typeface="Helvetica Neue Medium"/>
              </a:rPr>
              <a:t>10%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200" b="0" dirty="0"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6A382381-B304-8352-4F07-3DEAD473A116}"/>
              </a:ext>
            </a:extLst>
          </p:cNvPr>
          <p:cNvSpPr/>
          <p:nvPr/>
        </p:nvSpPr>
        <p:spPr>
          <a:xfrm>
            <a:off x="5860522" y="7116942"/>
            <a:ext cx="1211029" cy="841256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TAGE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0" dirty="0">
                <a:latin typeface="+mn-lt"/>
                <a:ea typeface="+mn-ea"/>
                <a:cs typeface="+mn-cs"/>
                <a:sym typeface="Helvetica Neue Medium"/>
              </a:rPr>
              <a:t>5%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B3CFD70-67FC-2A3F-48E5-187C46916C1A}"/>
              </a:ext>
            </a:extLst>
          </p:cNvPr>
          <p:cNvSpPr/>
          <p:nvPr/>
        </p:nvSpPr>
        <p:spPr>
          <a:xfrm>
            <a:off x="5901434" y="9601788"/>
            <a:ext cx="3213203" cy="2610933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Decode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0" dirty="0">
                <a:latin typeface="+mn-lt"/>
                <a:ea typeface="+mn-ea"/>
                <a:cs typeface="+mn-cs"/>
                <a:sym typeface="Helvetica Neue Medium"/>
              </a:rPr>
              <a:t>20%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44C1958-2ED9-847C-E4BF-F3C25A885FE6}"/>
              </a:ext>
            </a:extLst>
          </p:cNvPr>
          <p:cNvSpPr/>
          <p:nvPr/>
        </p:nvSpPr>
        <p:spPr>
          <a:xfrm>
            <a:off x="2683436" y="9193865"/>
            <a:ext cx="3217998" cy="3049719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FPU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0" dirty="0">
                <a:solidFill>
                  <a:srgbClr val="FFFFFF"/>
                </a:solidFill>
                <a:sym typeface="Helvetica Neue Medium"/>
              </a:rPr>
              <a:t>40%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200" b="0" dirty="0"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1480A47-25E1-376D-3B92-78676D20EB5E}"/>
              </a:ext>
            </a:extLst>
          </p:cNvPr>
          <p:cNvSpPr/>
          <p:nvPr/>
        </p:nvSpPr>
        <p:spPr>
          <a:xfrm>
            <a:off x="2714925" y="7096493"/>
            <a:ext cx="3155020" cy="2072362"/>
          </a:xfrm>
          <a:prstGeom prst="rect">
            <a:avLst/>
          </a:prstGeom>
          <a:solidFill>
            <a:schemeClr val="accent3">
              <a:lumMod val="75000"/>
              <a:lumOff val="25000"/>
            </a:schemeClr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MEM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0" dirty="0">
                <a:latin typeface="+mn-lt"/>
                <a:ea typeface="+mn-ea"/>
                <a:cs typeface="+mn-cs"/>
                <a:sym typeface="Helvetica Neue Medium"/>
              </a:rPr>
              <a:t>15%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B02BB1C-1AAF-CC6D-4CDE-65572635E053}"/>
              </a:ext>
            </a:extLst>
          </p:cNvPr>
          <p:cNvSpPr/>
          <p:nvPr/>
        </p:nvSpPr>
        <p:spPr>
          <a:xfrm>
            <a:off x="5853094" y="8795015"/>
            <a:ext cx="1163782" cy="841256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Other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0" dirty="0">
                <a:latin typeface="+mn-lt"/>
                <a:ea typeface="+mn-ea"/>
                <a:cs typeface="+mn-cs"/>
                <a:sym typeface="Helvetica Neue Medium"/>
              </a:rPr>
              <a:t>5%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57DB3E90-99E8-626B-339D-D3833E69986F}"/>
              </a:ext>
            </a:extLst>
          </p:cNvPr>
          <p:cNvCxnSpPr>
            <a:cxnSpLocks/>
            <a:stCxn id="46" idx="0"/>
            <a:endCxn id="5" idx="1"/>
          </p:cNvCxnSpPr>
          <p:nvPr/>
        </p:nvCxnSpPr>
        <p:spPr>
          <a:xfrm rot="5400000" flipH="1" flipV="1">
            <a:off x="11364689" y="7183896"/>
            <a:ext cx="671688" cy="1165232"/>
          </a:xfrm>
          <a:prstGeom prst="bentConnector2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6E8C676-FD29-01C8-611D-5B7E2DEEEC60}"/>
              </a:ext>
            </a:extLst>
          </p:cNvPr>
          <p:cNvSpPr/>
          <p:nvPr/>
        </p:nvSpPr>
        <p:spPr>
          <a:xfrm>
            <a:off x="12283148" y="10839897"/>
            <a:ext cx="1389210" cy="11062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Fetch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460EF37-DDFE-D888-D582-7DC8897D4074}"/>
              </a:ext>
            </a:extLst>
          </p:cNvPr>
          <p:cNvSpPr/>
          <p:nvPr/>
        </p:nvSpPr>
        <p:spPr>
          <a:xfrm>
            <a:off x="14296324" y="10840265"/>
            <a:ext cx="1602368" cy="11062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Decode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2E04C70D-16A1-44E7-B5F4-6A229EBB7EDF}"/>
              </a:ext>
            </a:extLst>
          </p:cNvPr>
          <p:cNvSpPr/>
          <p:nvPr/>
        </p:nvSpPr>
        <p:spPr>
          <a:xfrm>
            <a:off x="16320015" y="10847259"/>
            <a:ext cx="1602368" cy="11062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Issue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88CF999-FEDE-D3C6-9366-5378C703B73C}"/>
              </a:ext>
            </a:extLst>
          </p:cNvPr>
          <p:cNvSpPr/>
          <p:nvPr/>
        </p:nvSpPr>
        <p:spPr>
          <a:xfrm>
            <a:off x="18559461" y="10849647"/>
            <a:ext cx="1602368" cy="10874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err="1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UnExec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13" name="Connector: Elbow 112">
            <a:extLst>
              <a:ext uri="{FF2B5EF4-FFF2-40B4-BE49-F238E27FC236}">
                <a16:creationId xmlns:a16="http://schemas.microsoft.com/office/drawing/2014/main" id="{C39AD7F9-59D3-A803-7D5A-96C98EA949A9}"/>
              </a:ext>
            </a:extLst>
          </p:cNvPr>
          <p:cNvCxnSpPr>
            <a:cxnSpLocks/>
            <a:stCxn id="111" idx="3"/>
            <a:endCxn id="12" idx="1"/>
          </p:cNvCxnSpPr>
          <p:nvPr/>
        </p:nvCxnSpPr>
        <p:spPr>
          <a:xfrm flipV="1">
            <a:off x="20161829" y="9677711"/>
            <a:ext cx="700550" cy="1715675"/>
          </a:xfrm>
          <a:prstGeom prst="bentConnector3">
            <a:avLst>
              <a:gd name="adj1" fmla="val 50000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F42544FB-3BF0-FB41-8101-7170D35506F2}"/>
              </a:ext>
            </a:extLst>
          </p:cNvPr>
          <p:cNvCxnSpPr>
            <a:cxnSpLocks/>
            <a:stCxn id="110" idx="3"/>
            <a:endCxn id="111" idx="1"/>
          </p:cNvCxnSpPr>
          <p:nvPr/>
        </p:nvCxnSpPr>
        <p:spPr>
          <a:xfrm flipV="1">
            <a:off x="17922383" y="11393386"/>
            <a:ext cx="637078" cy="699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ED1D85D2-46B2-87AE-9576-4A6A56E930AF}"/>
              </a:ext>
            </a:extLst>
          </p:cNvPr>
          <p:cNvCxnSpPr>
            <a:cxnSpLocks/>
            <a:stCxn id="109" idx="3"/>
            <a:endCxn id="110" idx="1"/>
          </p:cNvCxnSpPr>
          <p:nvPr/>
        </p:nvCxnSpPr>
        <p:spPr>
          <a:xfrm>
            <a:off x="15898692" y="11393390"/>
            <a:ext cx="421323" cy="6994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B4EFCF86-F14F-0F0B-5781-A933DBD85E52}"/>
              </a:ext>
            </a:extLst>
          </p:cNvPr>
          <p:cNvCxnSpPr>
            <a:cxnSpLocks/>
            <a:stCxn id="108" idx="3"/>
            <a:endCxn id="109" idx="1"/>
          </p:cNvCxnSpPr>
          <p:nvPr/>
        </p:nvCxnSpPr>
        <p:spPr>
          <a:xfrm>
            <a:off x="13672358" y="11393022"/>
            <a:ext cx="623966" cy="36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D41C93F-F388-4A1B-CDE8-F94A8359216A}"/>
              </a:ext>
            </a:extLst>
          </p:cNvPr>
          <p:cNvSpPr/>
          <p:nvPr/>
        </p:nvSpPr>
        <p:spPr>
          <a:xfrm>
            <a:off x="13434488" y="9936627"/>
            <a:ext cx="5349729" cy="59503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rPr>
              <a:t>Parallel Speculation Unroll</a:t>
            </a:r>
          </a:p>
        </p:txBody>
      </p: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0BA5E936-4CDE-E8B5-5644-B3BD8BDB1FCB}"/>
              </a:ext>
            </a:extLst>
          </p:cNvPr>
          <p:cNvCxnSpPr>
            <a:cxnSpLocks/>
            <a:stCxn id="46" idx="2"/>
            <a:endCxn id="108" idx="1"/>
          </p:cNvCxnSpPr>
          <p:nvPr/>
        </p:nvCxnSpPr>
        <p:spPr>
          <a:xfrm rot="16200000" flipH="1">
            <a:off x="11337601" y="10447475"/>
            <a:ext cx="725862" cy="1165231"/>
          </a:xfrm>
          <a:prstGeom prst="bentConnector2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7430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1205FE-AA44-7639-A924-8B757543E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30B5A0-DBEB-FCAF-4BC2-5C503C37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D164A599-DCBA-9247-D7CB-741527A756AF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End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92B73524-913A-9D19-3751-A007C8B9DC59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Conclusion and Invitation</a:t>
            </a:r>
            <a:endParaRPr kumimoji="0" lang="en-US" sz="9000" b="1" i="1" u="none" strike="noStrike" kern="0" cap="none" spc="0" normalizeH="0" baseline="0" noProof="0" dirty="0">
              <a:ln>
                <a:noFill/>
              </a:ln>
              <a:solidFill>
                <a:srgbClr val="6D8D24"/>
              </a:solidFill>
              <a:effectLst/>
              <a:uLnTx/>
              <a:uFillTx/>
              <a:latin typeface="Archivo SemiBold" panose="020B0503020202020B04" pitchFamily="34" charset="77"/>
              <a:sym typeface="StrangerTimes-Regular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FDB096-353C-0747-2947-320FFD71C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260390"/>
            <a:ext cx="24384000" cy="379591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  <a:sym typeface="Helvetica Neue Medium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B902E6A-9A37-A97E-B0D7-05D59C893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0E1D5025-F0DE-6D91-925B-6DEA3C995B28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5638BF-98BE-86C8-BDEA-999FF4ADE533}"/>
              </a:ext>
            </a:extLst>
          </p:cNvPr>
          <p:cNvSpPr txBox="1"/>
          <p:nvPr/>
        </p:nvSpPr>
        <p:spPr>
          <a:xfrm>
            <a:off x="1224212" y="3527930"/>
            <a:ext cx="21984131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We intend to develop a platform that allows others to test real workloads using our architecture to identify those that could benefit most from reversibility.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We invite you once the platform is available to test it out and provide feedback; please email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greggbyr@pdx.edu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 for collaboration requests.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3506490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VIDER SLIDE TITLE ">
            <a:extLst>
              <a:ext uri="{FF2B5EF4-FFF2-40B4-BE49-F238E27FC236}">
                <a16:creationId xmlns:a16="http://schemas.microsoft.com/office/drawing/2014/main" id="{0E858780-40B5-1926-CECE-C084B6AC00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6238" y="5236487"/>
            <a:ext cx="23391524" cy="2203148"/>
          </a:xfrm>
          <a:prstGeom prst="rect">
            <a:avLst/>
          </a:prstGeom>
          <a:noFill/>
          <a:ln w="12700">
            <a:noFill/>
            <a:prstDash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ctr" defTabSz="8172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0" b="1" i="1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chivo SemiBold" panose="020B0503020202020B04" pitchFamily="34" charset="77"/>
                <a:ea typeface="StrangerTimes-Regular"/>
                <a:cs typeface="StrangerTimes-Regular"/>
                <a:sym typeface="StrangerTimes-Regular"/>
              </a:rPr>
              <a:t>Q&amp;A</a:t>
            </a:r>
          </a:p>
        </p:txBody>
      </p:sp>
      <p:sp>
        <p:nvSpPr>
          <p:cNvPr id="7" name="This is supporting copy">
            <a:extLst>
              <a:ext uri="{FF2B5EF4-FFF2-40B4-BE49-F238E27FC236}">
                <a16:creationId xmlns:a16="http://schemas.microsoft.com/office/drawing/2014/main" id="{C42487EF-03F7-D9F2-2D95-416C24D9468B}"/>
              </a:ext>
            </a:extLst>
          </p:cNvPr>
          <p:cNvSpPr txBox="1"/>
          <p:nvPr/>
        </p:nvSpPr>
        <p:spPr>
          <a:xfrm>
            <a:off x="8044543" y="7439635"/>
            <a:ext cx="8294914" cy="553998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t" anchorCtr="0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hangingPunct="1">
              <a:spcAft>
                <a:spcPts val="1800"/>
              </a:spcAft>
            </a:pPr>
            <a:r>
              <a:rPr lang="en-US" sz="3600" b="0" dirty="0">
                <a:solidFill>
                  <a:schemeClr val="accent4"/>
                </a:solidFill>
                <a:latin typeface="Archivo Medium" panose="020B0503020202020B04" pitchFamily="34" charset="77"/>
              </a:rPr>
              <a:t>Thanks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188705940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D9813F-72DD-72A6-9E41-6FDA8530C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B73FF7-DC34-76D9-C282-E038A403B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1F5909CD-0CDA-5D07-F1AC-05698B43E1B6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Introduction / Motivation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EE992225-0AFA-9CEA-EFE2-54CE2318F22E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2522367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Motivation: Performance Meets the Energy Wall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D2DDA4A-4BDD-009B-CB89-3B8DB4DE8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03" y="12828577"/>
            <a:ext cx="24384000" cy="84125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[1] </a:t>
            </a:r>
            <a:r>
              <a:rPr lang="en-US" sz="2400" dirty="0" err="1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Kocot</a:t>
            </a: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Czarnul</a:t>
            </a: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, &amp; </a:t>
            </a:r>
            <a:r>
              <a:rPr lang="en-US" sz="2400" dirty="0" err="1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Proficz</a:t>
            </a: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, “Energy-Aware Scheduling for High-Performance Computing Systems: A Survey” [2] </a:t>
            </a:r>
            <a:r>
              <a:rPr lang="en-US" sz="2400" dirty="0" err="1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Esmaeilzadeh</a:t>
            </a: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 et al., “Dark Silicon and the End of Multicore Scaling” [3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] Hennessy &amp; Patterson, “Computer Architecture: A Quantitative Approach” [4] Landauer, “Irreversibility and Heat Generation in the Computing Process”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7275807-46A0-CC9B-8C20-D22DF7094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D5B8BE65-B32A-ABF0-AA8E-7D41FA54955B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47CA8-E2DE-4E1C-BE5A-C3D4DA63CD63}"/>
              </a:ext>
            </a:extLst>
          </p:cNvPr>
          <p:cNvSpPr txBox="1"/>
          <p:nvPr/>
        </p:nvSpPr>
        <p:spPr>
          <a:xfrm>
            <a:off x="1224212" y="3810952"/>
            <a:ext cx="10967788" cy="82278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Power and energy constraints increasingly dominate HPC scaling [1][2]</a:t>
            </a: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OoO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execution is essential for performance via Instruction-Level Parallelism [3]</a:t>
            </a: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Irreversible computation fundamentally dissipates energy [4]</a:t>
            </a: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logic enables energy recovery, but none exist in </a:t>
            </a:r>
            <a:r>
              <a:rPr kumimoji="0" lang="en-US" sz="44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OoO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applications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68BE3B-AF11-08ED-8BFC-B6893F091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8747" y="8244830"/>
            <a:ext cx="6261050" cy="4416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his is a Sub Headline">
                <a:extLst>
                  <a:ext uri="{FF2B5EF4-FFF2-40B4-BE49-F238E27FC236}">
                    <a16:creationId xmlns:a16="http://schemas.microsoft.com/office/drawing/2014/main" id="{7C0218E1-3738-43BB-D944-C1C4043FF65E}"/>
                  </a:ext>
                </a:extLst>
              </p:cNvPr>
              <p:cNvSpPr txBox="1"/>
              <p:nvPr/>
            </p:nvSpPr>
            <p:spPr>
              <a:xfrm>
                <a:off x="16711077" y="10798632"/>
                <a:ext cx="6456793" cy="1200329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lvl1pPr>
                  <a:defRPr sz="7500">
                    <a:latin typeface="Spectral-Bold"/>
                    <a:ea typeface="Spectral-Bold"/>
                    <a:cs typeface="Spectral-Bold"/>
                    <a:sym typeface="Spectral-Bold"/>
                  </a:defRPr>
                </a:lvl1pPr>
              </a:lstStyle>
              <a:p>
                <a:pPr algn="l" hangingPunct="1">
                  <a:lnSpc>
                    <a:spcPct val="150000"/>
                  </a:lnSpc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b="0" i="1" smtClean="0">
                          <a:ln w="0"/>
                          <a:solidFill>
                            <a:srgbClr val="C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sz="4200" b="0" i="1" smtClean="0">
                          <a:ln w="0"/>
                          <a:solidFill>
                            <a:srgbClr val="C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4200" b="0" i="1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200" b="0" i="1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sz="4200" b="0" i="1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sz="4200" b="0" i="1" smtClean="0">
                          <a:ln w="0"/>
                          <a:solidFill>
                            <a:srgbClr val="C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𝑻</m:t>
                      </m:r>
                      <m:func>
                        <m:funcPr>
                          <m:ctrlPr>
                            <a:rPr lang="en-US" sz="4200" b="0" i="1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200" b="0" i="0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sz="4200" b="0" i="1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200" b="0" i="1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200" b="0" i="1" smtClean="0">
                              <a:ln w="0"/>
                              <a:solidFill>
                                <a:srgbClr val="C00000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4200" b="0" dirty="0">
                  <a:ln w="0"/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Archivo" panose="020B0503020202020B04" pitchFamily="34" charset="77"/>
                </a:endParaRPr>
              </a:p>
            </p:txBody>
          </p:sp>
        </mc:Choice>
        <mc:Fallback xmlns="">
          <p:sp>
            <p:nvSpPr>
              <p:cNvPr id="16" name="This is a Sub Headline">
                <a:extLst>
                  <a:ext uri="{FF2B5EF4-FFF2-40B4-BE49-F238E27FC236}">
                    <a16:creationId xmlns:a16="http://schemas.microsoft.com/office/drawing/2014/main" id="{7C0218E1-3738-43BB-D944-C1C4043FF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1077" y="10798632"/>
                <a:ext cx="6456793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2DF02C34-D161-56AE-2B84-0D9F30F87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659020"/>
              </p:ext>
            </p:extLst>
          </p:nvPr>
        </p:nvGraphicFramePr>
        <p:xfrm>
          <a:off x="12152377" y="3246251"/>
          <a:ext cx="11682983" cy="2286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98691">
                  <a:extLst>
                    <a:ext uri="{9D8B030D-6E8A-4147-A177-3AD203B41FA5}">
                      <a16:colId xmlns:a16="http://schemas.microsoft.com/office/drawing/2014/main" val="1134081708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459903882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3797398603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2758300135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3033367553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2549199656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1502662366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4054369005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2866107706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883633979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3193191009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1118852663"/>
                    </a:ext>
                  </a:extLst>
                </a:gridCol>
                <a:gridCol w="898691">
                  <a:extLst>
                    <a:ext uri="{9D8B030D-6E8A-4147-A177-3AD203B41FA5}">
                      <a16:colId xmlns:a16="http://schemas.microsoft.com/office/drawing/2014/main" val="23009887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6958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3156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4665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Stalled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9247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Stalled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940862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B04F2C24-8656-FA4C-F9B9-E8948969D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806956"/>
              </p:ext>
            </p:extLst>
          </p:nvPr>
        </p:nvGraphicFramePr>
        <p:xfrm>
          <a:off x="13083707" y="6104912"/>
          <a:ext cx="8319582" cy="2286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24398">
                  <a:extLst>
                    <a:ext uri="{9D8B030D-6E8A-4147-A177-3AD203B41FA5}">
                      <a16:colId xmlns:a16="http://schemas.microsoft.com/office/drawing/2014/main" val="1134081708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459903882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3797398603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2758300135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3033367553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2549199656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1502662366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4054369005"/>
                    </a:ext>
                  </a:extLst>
                </a:gridCol>
                <a:gridCol w="924398">
                  <a:extLst>
                    <a:ext uri="{9D8B030D-6E8A-4147-A177-3AD203B41FA5}">
                      <a16:colId xmlns:a16="http://schemas.microsoft.com/office/drawing/2014/main" val="28661077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6958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3156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4665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9247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EX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MEM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WB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940862"/>
                  </a:ext>
                </a:extLst>
              </a:tr>
            </a:tbl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456C7716-AF01-5251-0301-79398F8FCF40}"/>
              </a:ext>
            </a:extLst>
          </p:cNvPr>
          <p:cNvSpPr txBox="1"/>
          <p:nvPr/>
        </p:nvSpPr>
        <p:spPr>
          <a:xfrm>
            <a:off x="19489797" y="3286628"/>
            <a:ext cx="2353518" cy="533479"/>
          </a:xfrm>
          <a:prstGeom prst="rect">
            <a:avLst/>
          </a:prstGeom>
          <a:noFill/>
          <a:ln w="127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Scalar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781354-171F-EEA6-D307-7C6A57AC53EC}"/>
              </a:ext>
            </a:extLst>
          </p:cNvPr>
          <p:cNvSpPr txBox="1"/>
          <p:nvPr/>
        </p:nvSpPr>
        <p:spPr>
          <a:xfrm>
            <a:off x="19870223" y="6403961"/>
            <a:ext cx="2353518" cy="533479"/>
          </a:xfrm>
          <a:prstGeom prst="rect">
            <a:avLst/>
          </a:prstGeom>
          <a:noFill/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SuperScalar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3692783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A1EBB-849E-120B-83F6-E11E70480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F2F2D9-1E38-A77D-B723-AEE56974F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BF2DE7BD-5906-C25A-FDA6-12ECD0FDAF53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Introduction / Motivation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85571E97-28C8-6ADE-ECAC-EA19E7A24A5D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Why Energy Is the Bottleneck (Not Transistors)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2B9398-5649-E346-7E82-4179E12BA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0151" y="12795457"/>
            <a:ext cx="24384000" cy="84125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[1] Bohr &amp; Young, “CMOS Scaling Trends” (IEEE Micro) [2] </a:t>
            </a:r>
            <a:r>
              <a:rPr lang="en-US" sz="2400" dirty="0" err="1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D’Mello</a:t>
            </a: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 et al. “Aurora: Architecting Argonne’s First Exascale Supercomputer for Accelerated Scientific Discovery” [3] Rupp, “42 Years of Microprocessor Trend Data”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E506C07-7DA6-F5DF-9A04-9D43E3D40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F1B639B-F98A-0C90-8578-0ADDD1065E1C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82AE06-ADFE-B842-2FB9-F221FBFF1473}"/>
              </a:ext>
            </a:extLst>
          </p:cNvPr>
          <p:cNvSpPr txBox="1"/>
          <p:nvPr/>
        </p:nvSpPr>
        <p:spPr>
          <a:xfrm>
            <a:off x="616304" y="3125948"/>
            <a:ext cx="9705045" cy="75507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lvl="0" indent="-4572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Dennard scaling failure [1]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4572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Energy per operation &gt; latency in long-running workloads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4572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HPC systems already operate within power envelopes [2]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4572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A first-order problem; modern systems are power-limited before performance-limited.</a:t>
            </a:r>
          </a:p>
        </p:txBody>
      </p:sp>
      <p:pic>
        <p:nvPicPr>
          <p:cNvPr id="3075" name="Picture 3" descr="42 Years of Microprocessor Trend Data">
            <a:extLst>
              <a:ext uri="{FF2B5EF4-FFF2-40B4-BE49-F238E27FC236}">
                <a16:creationId xmlns:a16="http://schemas.microsoft.com/office/drawing/2014/main" id="{31282B1F-5467-B424-E351-BF957C788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570" y="3075389"/>
            <a:ext cx="12249703" cy="77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556CC2-51B0-1841-61C0-8DC692A11F46}"/>
              </a:ext>
            </a:extLst>
          </p:cNvPr>
          <p:cNvCxnSpPr>
            <a:cxnSpLocks/>
          </p:cNvCxnSpPr>
          <p:nvPr/>
        </p:nvCxnSpPr>
        <p:spPr>
          <a:xfrm>
            <a:off x="17852572" y="3831771"/>
            <a:ext cx="0" cy="5529943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51720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355AA-B6A2-5D30-E288-8B5FF2820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4122D3-7C08-6FFA-880A-F2F972EE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0425C4F3-94B6-2FD4-9324-5C3DDB7DE560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Introduction / Goals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E03B7860-B992-FC74-88E6-3211D7CC04F7}"/>
              </a:ext>
            </a:extLst>
          </p:cNvPr>
          <p:cNvSpPr txBox="1">
            <a:spLocks/>
          </p:cNvSpPr>
          <p:nvPr/>
        </p:nvSpPr>
        <p:spPr>
          <a:xfrm>
            <a:off x="277182" y="1328273"/>
            <a:ext cx="24908006" cy="2522367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Layers of Abstraction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9D942F5-6910-9C0E-CF90-4B17B40F3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137281"/>
            <a:ext cx="24384000" cy="62581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Image from: https://ms.codes/blogs/computer-hardware/what-does-the-hardware-layer-in-computer-architecture-include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  <a:sym typeface="Helvetica Neue Medium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6ECB04D-1ACB-AB9D-3912-20A1654FF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9DA5517C-529B-B99A-6216-65E80133BEA8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pic>
        <p:nvPicPr>
          <p:cNvPr id="1026" name="Picture 2" descr="What Does The Hardware Layer In Computer Architecture Include">
            <a:extLst>
              <a:ext uri="{FF2B5EF4-FFF2-40B4-BE49-F238E27FC236}">
                <a16:creationId xmlns:a16="http://schemas.microsoft.com/office/drawing/2014/main" id="{DB9B3C88-D8DB-B31B-B13D-E0C2C70A9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606" y="3673673"/>
            <a:ext cx="11501146" cy="852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3EB7032-A9C1-B891-BC67-E1F0D5FF1669}"/>
              </a:ext>
            </a:extLst>
          </p:cNvPr>
          <p:cNvGrpSpPr/>
          <p:nvPr/>
        </p:nvGrpSpPr>
        <p:grpSpPr>
          <a:xfrm>
            <a:off x="16365896" y="9286641"/>
            <a:ext cx="7091263" cy="2062494"/>
            <a:chOff x="16365896" y="9112897"/>
            <a:chExt cx="7091263" cy="22362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57770B-AD87-E493-A7A6-189ABD9038DA}"/>
                </a:ext>
              </a:extLst>
            </p:cNvPr>
            <p:cNvSpPr txBox="1"/>
            <p:nvPr/>
          </p:nvSpPr>
          <p:spPr>
            <a:xfrm>
              <a:off x="16739118" y="9510540"/>
              <a:ext cx="6718041" cy="1487587"/>
            </a:xfrm>
            <a:prstGeom prst="rect">
              <a:avLst/>
            </a:prstGeom>
            <a:ln w="762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Majority of Adiabatic and Reversible Hardware research done at the gate level and lower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24C2957-8557-BE7C-6EF3-EB6D63074DBF}"/>
                </a:ext>
              </a:extLst>
            </p:cNvPr>
            <p:cNvCxnSpPr/>
            <p:nvPr/>
          </p:nvCxnSpPr>
          <p:spPr>
            <a:xfrm>
              <a:off x="16739118" y="9125339"/>
              <a:ext cx="0" cy="2202024"/>
            </a:xfrm>
            <a:prstGeom prst="line">
              <a:avLst/>
            </a:pr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E3D56B6-BEB8-5E3C-3AF9-59966EB4436E}"/>
                </a:ext>
              </a:extLst>
            </p:cNvPr>
            <p:cNvCxnSpPr>
              <a:cxnSpLocks/>
            </p:cNvCxnSpPr>
            <p:nvPr/>
          </p:nvCxnSpPr>
          <p:spPr>
            <a:xfrm>
              <a:off x="16365896" y="11349135"/>
              <a:ext cx="373222" cy="0"/>
            </a:xfrm>
            <a:prstGeom prst="line">
              <a:avLst/>
            </a:pr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0F88434-8659-4D0D-7612-6866CACCAE23}"/>
                </a:ext>
              </a:extLst>
            </p:cNvPr>
            <p:cNvCxnSpPr>
              <a:cxnSpLocks/>
            </p:cNvCxnSpPr>
            <p:nvPr/>
          </p:nvCxnSpPr>
          <p:spPr>
            <a:xfrm>
              <a:off x="16369008" y="9112897"/>
              <a:ext cx="373222" cy="0"/>
            </a:xfrm>
            <a:prstGeom prst="line">
              <a:avLst/>
            </a:pr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5AE823-AF98-9721-4309-3CB8B079E560}"/>
              </a:ext>
            </a:extLst>
          </p:cNvPr>
          <p:cNvGrpSpPr/>
          <p:nvPr/>
        </p:nvGrpSpPr>
        <p:grpSpPr>
          <a:xfrm flipH="1">
            <a:off x="565024" y="7190512"/>
            <a:ext cx="5465686" cy="1966462"/>
            <a:chOff x="16365896" y="9006962"/>
            <a:chExt cx="7091263" cy="249474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5727CE9-F410-D4F8-0FAB-3F4B3F5718D4}"/>
                </a:ext>
              </a:extLst>
            </p:cNvPr>
            <p:cNvSpPr txBox="1"/>
            <p:nvPr/>
          </p:nvSpPr>
          <p:spPr>
            <a:xfrm>
              <a:off x="16739118" y="9006962"/>
              <a:ext cx="6718041" cy="2494740"/>
            </a:xfrm>
            <a:prstGeom prst="rect">
              <a:avLst/>
            </a:prstGeom>
            <a:ln w="7620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Focus of this work and potential gains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5BB58D-5F62-5EFE-3BD1-9E679C1A2ADA}"/>
                </a:ext>
              </a:extLst>
            </p:cNvPr>
            <p:cNvCxnSpPr/>
            <p:nvPr/>
          </p:nvCxnSpPr>
          <p:spPr>
            <a:xfrm>
              <a:off x="16739118" y="9125339"/>
              <a:ext cx="0" cy="2202024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76D261-77AF-54EE-B863-DB71A064A0F0}"/>
                </a:ext>
              </a:extLst>
            </p:cNvPr>
            <p:cNvCxnSpPr>
              <a:cxnSpLocks/>
            </p:cNvCxnSpPr>
            <p:nvPr/>
          </p:nvCxnSpPr>
          <p:spPr>
            <a:xfrm>
              <a:off x="16365896" y="11349135"/>
              <a:ext cx="373222" cy="0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BC6C5BF-0B56-3C99-AEC4-8DC21CE367F6}"/>
                </a:ext>
              </a:extLst>
            </p:cNvPr>
            <p:cNvCxnSpPr>
              <a:cxnSpLocks/>
            </p:cNvCxnSpPr>
            <p:nvPr/>
          </p:nvCxnSpPr>
          <p:spPr>
            <a:xfrm>
              <a:off x="16369008" y="9112897"/>
              <a:ext cx="373222" cy="0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883C197-582A-22D6-8A0D-B56C2F9F27E0}"/>
              </a:ext>
            </a:extLst>
          </p:cNvPr>
          <p:cNvGrpSpPr/>
          <p:nvPr/>
        </p:nvGrpSpPr>
        <p:grpSpPr>
          <a:xfrm>
            <a:off x="16365896" y="4059150"/>
            <a:ext cx="7091263" cy="3312229"/>
            <a:chOff x="16365896" y="9112897"/>
            <a:chExt cx="7091263" cy="223623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6E8A04B-7BEA-7741-15E0-2387285618B9}"/>
                </a:ext>
              </a:extLst>
            </p:cNvPr>
            <p:cNvSpPr txBox="1"/>
            <p:nvPr/>
          </p:nvSpPr>
          <p:spPr>
            <a:xfrm>
              <a:off x="16739118" y="9752164"/>
              <a:ext cx="6718041" cy="1004338"/>
            </a:xfrm>
            <a:prstGeom prst="rect">
              <a:avLst/>
            </a:prstGeom>
            <a:ln w="762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Majority of Reversible Computing research done at higher language levels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6D14148-4BE2-B719-FD76-A18FCFC0E483}"/>
                </a:ext>
              </a:extLst>
            </p:cNvPr>
            <p:cNvCxnSpPr/>
            <p:nvPr/>
          </p:nvCxnSpPr>
          <p:spPr>
            <a:xfrm>
              <a:off x="16739118" y="9125339"/>
              <a:ext cx="0" cy="2202024"/>
            </a:xfrm>
            <a:prstGeom prst="line">
              <a:avLst/>
            </a:pr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CD61F59-60FD-CD00-C855-1D415E48ED83}"/>
                </a:ext>
              </a:extLst>
            </p:cNvPr>
            <p:cNvCxnSpPr>
              <a:cxnSpLocks/>
            </p:cNvCxnSpPr>
            <p:nvPr/>
          </p:nvCxnSpPr>
          <p:spPr>
            <a:xfrm>
              <a:off x="16365896" y="11349135"/>
              <a:ext cx="373222" cy="0"/>
            </a:xfrm>
            <a:prstGeom prst="line">
              <a:avLst/>
            </a:pr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3935AE8-E01C-A088-0CD4-4709315FB7F5}"/>
                </a:ext>
              </a:extLst>
            </p:cNvPr>
            <p:cNvCxnSpPr>
              <a:cxnSpLocks/>
            </p:cNvCxnSpPr>
            <p:nvPr/>
          </p:nvCxnSpPr>
          <p:spPr>
            <a:xfrm>
              <a:off x="16369008" y="9112897"/>
              <a:ext cx="373222" cy="0"/>
            </a:xfrm>
            <a:prstGeom prst="line">
              <a:avLst/>
            </a:pr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686964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46C1A3-945B-1B0B-D75B-4EBFF391B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8C8A32-764D-408C-6940-9B8E7880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54F81650-95DA-CC51-D4A5-E8FFC0C15A17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Core Research / Question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9DD21FF1-0BE9-0928-579E-1F0D0187D32F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Research Questions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696FDC-084F-8C48-04F5-680183B6C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260390"/>
            <a:ext cx="24384000" cy="379591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  <a:sym typeface="Helvetica Neue Medium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8E3BD27-1EAF-4015-1B27-08C6E43CF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60B6389-21D1-9FBD-6CEC-393780E7510A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2AE82C-3DF3-348F-C915-21658682CFE3}"/>
              </a:ext>
            </a:extLst>
          </p:cNvPr>
          <p:cNvSpPr txBox="1"/>
          <p:nvPr/>
        </p:nvSpPr>
        <p:spPr>
          <a:xfrm>
            <a:off x="1199934" y="2668746"/>
            <a:ext cx="21984131" cy="89050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Can out-of-order microarchitectures be redesigned to be reversible and energy-recovering while retaining meaningful performance advantages?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b="0" dirty="0">
              <a:solidFill>
                <a:srgbClr val="000000"/>
              </a:solidFill>
            </a:endParaRP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speculation and rollback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renaming and scheduling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b="0" dirty="0">
              <a:solidFill>
                <a:srgbClr val="000000"/>
              </a:solidFill>
            </a:endParaRPr>
          </a:p>
          <a:p>
            <a:pPr algn="l">
              <a:defRPr/>
            </a:pPr>
            <a:r>
              <a:rPr kumimoji="0" lang="en-US" sz="44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Can workloads executed on such microarchitectures present meaningful energy/information recovery?</a:t>
            </a:r>
          </a:p>
          <a:p>
            <a:pPr algn="l"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Workload-dependent benefits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Explore the architectural feasibility tradeoffs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b="0" dirty="0">
              <a:solidFill>
                <a:srgbClr val="000000"/>
              </a:solidFill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679963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4C5AE1-4D19-F0EF-F024-EFC7C385D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A44DEB-5CF5-9405-3B61-02BC40A96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2C0899C5-FD39-51FB-20B5-F47847839885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Core Research / State of the Art &amp; Gap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A7EDE821-2FC1-BEAE-48B6-6800ABC20522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What Exists And What Doesn’t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703011-3EC8-4F2A-C554-FC6268B20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746129"/>
            <a:ext cx="24384000" cy="841256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[1] </a:t>
            </a:r>
            <a:r>
              <a:rPr kumimoji="0" lang="en-US" sz="24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Vieri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, “Pendulum–A Reversible Computer Architecture.” [2] </a:t>
            </a:r>
            <a:r>
              <a:rPr kumimoji="0" lang="en-US" sz="24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Vieri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, “Reversible Computer Engineering and Architecture.” [3] Gregg and Teuscher, “General Principles for Implementing Branch Prediction </a:t>
            </a:r>
            <a:r>
              <a:rPr kumimoji="0" lang="en-US" sz="24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inFully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 Adiabatic, Reversible, and </a:t>
            </a:r>
            <a:r>
              <a:rPr kumimoji="0" lang="en-US" sz="24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SuperScalar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 (FARS) Processors.”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A382FE4-B773-87F5-4499-7FB14735F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560C69B8-814A-94ED-ED23-206F1C7AF31A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5DEA5-06CE-E625-A45B-BC50755D32E7}"/>
              </a:ext>
            </a:extLst>
          </p:cNvPr>
          <p:cNvSpPr txBox="1"/>
          <p:nvPr/>
        </p:nvSpPr>
        <p:spPr>
          <a:xfrm>
            <a:off x="1224212" y="3732508"/>
            <a:ext cx="10049643" cy="68736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processors (w/ full ISA):</a:t>
            </a:r>
          </a:p>
          <a:p>
            <a:pPr marL="457200" lvl="2" indent="-457200" algn="l">
              <a:buFont typeface="Arial" panose="020B0604020202020204" pitchFamily="34" charset="0"/>
              <a:buChar char="•"/>
            </a:pPr>
            <a:r>
              <a:rPr lang="en-US" sz="4400" b="0" dirty="0" err="1">
                <a:solidFill>
                  <a:srgbClr val="000000"/>
                </a:solidFill>
              </a:rPr>
              <a:t>Vieri’s</a:t>
            </a:r>
            <a:r>
              <a:rPr lang="en-US" sz="4400" b="0" dirty="0">
                <a:solidFill>
                  <a:srgbClr val="000000"/>
                </a:solidFill>
              </a:rPr>
              <a:t> Pendulum [1,2]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lvl="2" indent="0" algn="l"/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High-performance processors:</a:t>
            </a:r>
          </a:p>
          <a:p>
            <a:pPr marL="457200" marR="0" lvl="0" indent="-4572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Aggressively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OoO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4572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Fundamentally irreversible</a:t>
            </a:r>
          </a:p>
          <a:p>
            <a:pPr marL="457200" marR="0" lvl="0" indent="-4572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4400" b="0" dirty="0">
              <a:solidFill>
                <a:srgbClr val="000000"/>
              </a:solidFill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Key gap: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No demonstrated reversible out-of-order microarchitecture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A955CD-75F2-44D7-472E-7DAD33D38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3856" y="2362164"/>
            <a:ext cx="11885931" cy="977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5383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15C03-55D5-FCE2-0D87-4D2DB2F1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B20726-A6EE-BD8A-4F76-0568B94E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DC49B4EE-CE08-B6A7-B034-E19E74C52A59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Core Research / Why HPC Workloads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58802B54-8AE3-EC13-D144-4A17AAB4CE51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FARS Architectural Framework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11FFE71-9D44-C691-CB28-F4D5AECEF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260390"/>
            <a:ext cx="24384000" cy="379591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  <a:sym typeface="Helvetica Neue Medium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1DC36A5-1015-66B2-47D4-E3D16B128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C7FCC64E-D113-4D34-F82F-9DC634B42254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BAE5B9-75AD-670C-6AF1-AF1C9ABC8D17}"/>
              </a:ext>
            </a:extLst>
          </p:cNvPr>
          <p:cNvSpPr txBox="1"/>
          <p:nvPr/>
        </p:nvSpPr>
        <p:spPr>
          <a:xfrm>
            <a:off x="1199934" y="3077404"/>
            <a:ext cx="21984131" cy="78585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Execution Model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Instructions are bijective transformations over the architectural state.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E.g., if a loop is executed 5 times</a:t>
            </a:r>
            <a:r>
              <a:rPr lang="en-US" sz="3600" b="0" dirty="0">
                <a:solidFill>
                  <a:srgbClr val="000000"/>
                </a:solidFill>
              </a:rPr>
              <a:t> in the forward, it must be executed 5 times in reverse.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Requires enough information be retained to reconstruct prior states.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b="0" dirty="0">
              <a:solidFill>
                <a:srgbClr val="000000"/>
              </a:solidFill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SuperScalar</a:t>
            </a:r>
            <a:r>
              <a:rPr kumimoji="0" 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 and Out-of-Order Coordination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Requires speculative execution but must also support inversion. 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Rather than flushing speculative state on misprediction, execution history would have to be unwound through controlled reversal (could be done in parallel).</a:t>
            </a: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b="0" dirty="0">
              <a:solidFill>
                <a:srgbClr val="000000"/>
              </a:solidFill>
            </a:endParaRPr>
          </a:p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Memory Implications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memory interaction requires retaining sufficient state to enable inversion.</a:t>
            </a:r>
          </a:p>
          <a:p>
            <a:pPr marL="571500" marR="0" lvl="0" indent="-5715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Cache replacement and hierarchy transfers must avoid destructive updates or encode overwritten state explicitly.</a:t>
            </a:r>
          </a:p>
        </p:txBody>
      </p:sp>
    </p:spTree>
    <p:extLst>
      <p:ext uri="{BB962C8B-B14F-4D97-AF65-F5344CB8AC3E}">
        <p14:creationId xmlns:p14="http://schemas.microsoft.com/office/powerpoint/2010/main" val="205298162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5BE59-22B4-002C-5957-4022AFBE0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B317C9CA-E092-C58A-811F-4A00983AC159}"/>
              </a:ext>
            </a:extLst>
          </p:cNvPr>
          <p:cNvGrpSpPr/>
          <p:nvPr/>
        </p:nvGrpSpPr>
        <p:grpSpPr>
          <a:xfrm>
            <a:off x="18411867" y="2988336"/>
            <a:ext cx="4618264" cy="4381153"/>
            <a:chOff x="18611013" y="2596547"/>
            <a:chExt cx="4618264" cy="438115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C3094F-5034-B46A-359D-4D8159949EDC}"/>
                </a:ext>
              </a:extLst>
            </p:cNvPr>
            <p:cNvSpPr/>
            <p:nvPr/>
          </p:nvSpPr>
          <p:spPr>
            <a:xfrm>
              <a:off x="18611013" y="2596547"/>
              <a:ext cx="4618264" cy="438115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 cap="flat">
              <a:solidFill>
                <a:srgbClr val="00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182BF3C-E4CE-B43C-F78A-45B4DD974013}"/>
                </a:ext>
              </a:extLst>
            </p:cNvPr>
            <p:cNvSpPr txBox="1"/>
            <p:nvPr/>
          </p:nvSpPr>
          <p:spPr>
            <a:xfrm>
              <a:off x="18873531" y="2776592"/>
              <a:ext cx="3811874" cy="53347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 Medium"/>
                  <a:sym typeface="Helvetica Neue"/>
                </a:rPr>
                <a:t>MEM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9723F88-D824-BF3C-4EA7-4A6AB4E8D840}"/>
                </a:ext>
              </a:extLst>
            </p:cNvPr>
            <p:cNvSpPr txBox="1"/>
            <p:nvPr/>
          </p:nvSpPr>
          <p:spPr>
            <a:xfrm>
              <a:off x="21256002" y="3532049"/>
              <a:ext cx="1317456" cy="194925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8AC1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10001</a:t>
              </a:r>
            </a:p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11001</a:t>
              </a:r>
            </a:p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8AC1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01001</a:t>
              </a:r>
            </a:p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10001</a:t>
              </a:r>
            </a:p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11101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610BC346-BA39-EC10-9DF6-A7D99ECAA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21F47B84-09CB-C22B-32C8-06E301175308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Core Research / Goals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0F2FC1C6-7C70-6B8B-5957-E8A181311391}"/>
              </a:ext>
            </a:extLst>
          </p:cNvPr>
          <p:cNvSpPr txBox="1">
            <a:spLocks/>
          </p:cNvSpPr>
          <p:nvPr/>
        </p:nvSpPr>
        <p:spPr>
          <a:xfrm>
            <a:off x="277182" y="1328273"/>
            <a:ext cx="24908006" cy="2522367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Idealized System</a:t>
            </a:r>
          </a:p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Fully Adiabatic MIPS/RISC example </a:t>
            </a:r>
          </a:p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(pipelines not shown)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C28358-EF27-48C7-AAB4-3A0E8A613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152669"/>
            <a:ext cx="24384000" cy="59503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DDR5-5000 data from: https://www.hpcwire.com/2024/01/18/hpc-memory-when-faster-might-be-slower/#:~:text=The%20tested%20DDR5%2D4800%20(63,the%20maximum%20one%20would%20expect.&amp;text=Tuning%20to%20another%20application%20from,small%20increase%20of%20only%202%25.&amp;text=Another%20test%20is%20the%20popular,the%20faster%20DDR5%2D5600%20memory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8CA57CA-0BFE-A894-B2C2-4F8D48338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C371041-F15D-BB9D-09A8-75B3D305F313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24247B-3EC0-0CB3-ED46-3A6D7874B264}"/>
              </a:ext>
            </a:extLst>
          </p:cNvPr>
          <p:cNvGrpSpPr/>
          <p:nvPr/>
        </p:nvGrpSpPr>
        <p:grpSpPr>
          <a:xfrm>
            <a:off x="6074596" y="5051889"/>
            <a:ext cx="2907076" cy="3040318"/>
            <a:chOff x="16615954" y="9136586"/>
            <a:chExt cx="4049486" cy="363888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BD4EC0E-E953-FC1D-E00B-7703139CB323}"/>
                </a:ext>
              </a:extLst>
            </p:cNvPr>
            <p:cNvSpPr/>
            <p:nvPr/>
          </p:nvSpPr>
          <p:spPr>
            <a:xfrm>
              <a:off x="16615954" y="9136586"/>
              <a:ext cx="4049486" cy="363888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 cap="flat">
              <a:solidFill>
                <a:srgbClr val="00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2B72E27-F5D3-4A43-C438-ADD785958834}"/>
                </a:ext>
              </a:extLst>
            </p:cNvPr>
            <p:cNvSpPr txBox="1"/>
            <p:nvPr/>
          </p:nvSpPr>
          <p:spPr>
            <a:xfrm>
              <a:off x="17216846" y="9690509"/>
              <a:ext cx="2623273" cy="56483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IF</a:t>
              </a:r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937D792A-9C17-AEF5-26ED-E89F4CE9F177}"/>
                </a:ext>
              </a:extLst>
            </p:cNvPr>
            <p:cNvSpPr/>
            <p:nvPr/>
          </p:nvSpPr>
          <p:spPr>
            <a:xfrm>
              <a:off x="18125731" y="10559813"/>
              <a:ext cx="1419634" cy="975672"/>
            </a:xfrm>
            <a:prstGeom prst="rightArrow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+mn-ea"/>
                  <a:cs typeface="+mn-cs"/>
                  <a:sym typeface="Helvetica Neue Medium"/>
                </a:rPr>
                <a:t>FWD</a:t>
              </a:r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4D33D3E6-21A8-6916-56F2-545F16E18937}"/>
                </a:ext>
              </a:extLst>
            </p:cNvPr>
            <p:cNvSpPr/>
            <p:nvPr/>
          </p:nvSpPr>
          <p:spPr>
            <a:xfrm flipH="1">
              <a:off x="17556518" y="11143710"/>
              <a:ext cx="1419634" cy="975672"/>
            </a:xfrm>
            <a:prstGeom prst="rightArrow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+mn-ea"/>
                  <a:cs typeface="+mn-cs"/>
                  <a:sym typeface="Helvetica Neue Medium"/>
                </a:rPr>
                <a:t>REV</a:t>
              </a: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A6C2BCF-2B63-F8A1-9DA9-4249176BBA5B}"/>
              </a:ext>
            </a:extLst>
          </p:cNvPr>
          <p:cNvSpPr/>
          <p:nvPr/>
        </p:nvSpPr>
        <p:spPr>
          <a:xfrm>
            <a:off x="2257449" y="7621164"/>
            <a:ext cx="3316874" cy="29050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 cap="flat">
            <a:solidFill>
              <a:srgbClr val="0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+mn-ea"/>
              <a:cs typeface="+mn-cs"/>
              <a:sym typeface="Helvetica Neue Medium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A00411-D52C-3984-8409-D297CBDAC52A}"/>
              </a:ext>
            </a:extLst>
          </p:cNvPr>
          <p:cNvSpPr txBox="1"/>
          <p:nvPr/>
        </p:nvSpPr>
        <p:spPr>
          <a:xfrm>
            <a:off x="2343532" y="7756999"/>
            <a:ext cx="1803931" cy="26879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PC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00011001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01011001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00001001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01010001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00011101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01011011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EE5A48B-1EDE-9F10-452D-BA9BAAFE26D7}"/>
              </a:ext>
            </a:extLst>
          </p:cNvPr>
          <p:cNvCxnSpPr>
            <a:cxnSpLocks/>
            <a:stCxn id="21" idx="3"/>
            <a:endCxn id="33" idx="1"/>
          </p:cNvCxnSpPr>
          <p:nvPr/>
        </p:nvCxnSpPr>
        <p:spPr>
          <a:xfrm>
            <a:off x="8981672" y="6572048"/>
            <a:ext cx="1306900" cy="2245"/>
          </a:xfrm>
          <a:prstGeom prst="straightConnector1">
            <a:avLst/>
          </a:prstGeom>
          <a:noFill/>
          <a:ln w="762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4AC1E39-D856-DF60-8397-58928931B2ED}"/>
              </a:ext>
            </a:extLst>
          </p:cNvPr>
          <p:cNvCxnSpPr>
            <a:cxnSpLocks/>
            <a:stCxn id="33" idx="3"/>
            <a:endCxn id="10" idx="1"/>
          </p:cNvCxnSpPr>
          <p:nvPr/>
        </p:nvCxnSpPr>
        <p:spPr>
          <a:xfrm flipV="1">
            <a:off x="13195648" y="6533928"/>
            <a:ext cx="1201390" cy="40365"/>
          </a:xfrm>
          <a:prstGeom prst="straightConnector1">
            <a:avLst/>
          </a:prstGeom>
          <a:noFill/>
          <a:ln w="762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122E668-0C3E-3488-0392-8AA21AC39A38}"/>
              </a:ext>
            </a:extLst>
          </p:cNvPr>
          <p:cNvGrpSpPr/>
          <p:nvPr/>
        </p:nvGrpSpPr>
        <p:grpSpPr>
          <a:xfrm>
            <a:off x="14397038" y="5013769"/>
            <a:ext cx="2907076" cy="3040317"/>
            <a:chOff x="16615954" y="9136586"/>
            <a:chExt cx="4049486" cy="363888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673A73F-4FAF-7F82-6960-A953FAD10723}"/>
                </a:ext>
              </a:extLst>
            </p:cNvPr>
            <p:cNvSpPr/>
            <p:nvPr/>
          </p:nvSpPr>
          <p:spPr>
            <a:xfrm>
              <a:off x="16615954" y="9136586"/>
              <a:ext cx="4049486" cy="36388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 cap="flat">
              <a:solidFill>
                <a:srgbClr val="00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B114B0-C655-EB2E-447A-1D117BCFA5EB}"/>
                </a:ext>
              </a:extLst>
            </p:cNvPr>
            <p:cNvSpPr txBox="1"/>
            <p:nvPr/>
          </p:nvSpPr>
          <p:spPr>
            <a:xfrm>
              <a:off x="17216846" y="9690509"/>
              <a:ext cx="2623273" cy="56483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EX</a:t>
              </a:r>
            </a:p>
          </p:txBody>
        </p:sp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CE922AD8-A4D7-D76D-FD35-933150EE1135}"/>
                </a:ext>
              </a:extLst>
            </p:cNvPr>
            <p:cNvSpPr/>
            <p:nvPr/>
          </p:nvSpPr>
          <p:spPr>
            <a:xfrm>
              <a:off x="18125731" y="10559813"/>
              <a:ext cx="1419634" cy="975672"/>
            </a:xfrm>
            <a:prstGeom prst="rightArrow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+mn-ea"/>
                  <a:cs typeface="+mn-cs"/>
                  <a:sym typeface="Helvetica Neue Medium"/>
                </a:rPr>
                <a:t>FWD</a:t>
              </a:r>
            </a:p>
          </p:txBody>
        </p:sp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4F071C73-02DC-FDE4-F6AD-025A15B9B0E0}"/>
                </a:ext>
              </a:extLst>
            </p:cNvPr>
            <p:cNvSpPr/>
            <p:nvPr/>
          </p:nvSpPr>
          <p:spPr>
            <a:xfrm flipH="1">
              <a:off x="17556518" y="11143710"/>
              <a:ext cx="1419634" cy="975672"/>
            </a:xfrm>
            <a:prstGeom prst="rightArrow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+mn-ea"/>
                  <a:cs typeface="+mn-cs"/>
                  <a:sym typeface="Helvetica Neue Medium"/>
                </a:rPr>
                <a:t>REV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7AA69FB-53D7-48C0-063E-58EB3CE18020}"/>
              </a:ext>
            </a:extLst>
          </p:cNvPr>
          <p:cNvGrpSpPr/>
          <p:nvPr/>
        </p:nvGrpSpPr>
        <p:grpSpPr>
          <a:xfrm>
            <a:off x="10288572" y="5054134"/>
            <a:ext cx="2907076" cy="3040318"/>
            <a:chOff x="16615954" y="9136586"/>
            <a:chExt cx="4049486" cy="363888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D8893C3-5DB0-DF5D-9B28-9A5A7018F749}"/>
                </a:ext>
              </a:extLst>
            </p:cNvPr>
            <p:cNvSpPr/>
            <p:nvPr/>
          </p:nvSpPr>
          <p:spPr>
            <a:xfrm>
              <a:off x="16615954" y="9136586"/>
              <a:ext cx="4049486" cy="3638888"/>
            </a:xfrm>
            <a:prstGeom prst="rect">
              <a:avLst/>
            </a:prstGeom>
            <a:solidFill>
              <a:schemeClr val="accent3">
                <a:lumMod val="10000"/>
                <a:lumOff val="90000"/>
              </a:schemeClr>
            </a:solidFill>
            <a:ln w="6350" cap="flat">
              <a:solidFill>
                <a:srgbClr val="00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8C1B6C-CE9B-7301-B384-499A9195FE44}"/>
                </a:ext>
              </a:extLst>
            </p:cNvPr>
            <p:cNvSpPr txBox="1"/>
            <p:nvPr/>
          </p:nvSpPr>
          <p:spPr>
            <a:xfrm>
              <a:off x="17216846" y="9690509"/>
              <a:ext cx="2623273" cy="56483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ea typeface="Helvetica Neue"/>
                  <a:cs typeface="Helvetica Neue"/>
                  <a:sym typeface="Helvetica Neue"/>
                </a:rPr>
                <a:t>ID</a:t>
              </a:r>
            </a:p>
          </p:txBody>
        </p:sp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C9AF582B-96B4-6DB3-8739-38CFBAD08CBF}"/>
                </a:ext>
              </a:extLst>
            </p:cNvPr>
            <p:cNvSpPr/>
            <p:nvPr/>
          </p:nvSpPr>
          <p:spPr>
            <a:xfrm>
              <a:off x="18125731" y="10559813"/>
              <a:ext cx="1419634" cy="975672"/>
            </a:xfrm>
            <a:prstGeom prst="rightArrow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+mn-ea"/>
                  <a:cs typeface="+mn-cs"/>
                  <a:sym typeface="Helvetica Neue Medium"/>
                </a:rPr>
                <a:t>FWD</a:t>
              </a:r>
            </a:p>
          </p:txBody>
        </p:sp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611C70AF-A156-21D4-F278-E813A6EE9E96}"/>
                </a:ext>
              </a:extLst>
            </p:cNvPr>
            <p:cNvSpPr/>
            <p:nvPr/>
          </p:nvSpPr>
          <p:spPr>
            <a:xfrm flipH="1">
              <a:off x="17556518" y="11143710"/>
              <a:ext cx="1419634" cy="975672"/>
            </a:xfrm>
            <a:prstGeom prst="rightArrow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 Medium"/>
                  <a:ea typeface="+mn-ea"/>
                  <a:cs typeface="+mn-cs"/>
                  <a:sym typeface="Helvetica Neue Medium"/>
                </a:rPr>
                <a:t>REV</a:t>
              </a:r>
            </a:p>
          </p:txBody>
        </p:sp>
      </p:grp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8A13335E-FE57-EE53-D198-60536716E3A7}"/>
              </a:ext>
            </a:extLst>
          </p:cNvPr>
          <p:cNvCxnSpPr>
            <a:cxnSpLocks/>
            <a:stCxn id="38" idx="0"/>
            <a:endCxn id="21" idx="1"/>
          </p:cNvCxnSpPr>
          <p:nvPr/>
        </p:nvCxnSpPr>
        <p:spPr>
          <a:xfrm rot="5400000" flipH="1" flipV="1">
            <a:off x="4470683" y="6017251"/>
            <a:ext cx="1049116" cy="2158710"/>
          </a:xfrm>
          <a:prstGeom prst="bentConnector2">
            <a:avLst/>
          </a:prstGeom>
          <a:noFill/>
          <a:ln w="762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A0D821B7-1F95-9429-3941-800E9D8BE137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 flipV="1">
            <a:off x="17304114" y="5178913"/>
            <a:ext cx="1107753" cy="1355015"/>
          </a:xfrm>
          <a:prstGeom prst="bentConnector3">
            <a:avLst>
              <a:gd name="adj1" fmla="val 50000"/>
            </a:avLst>
          </a:prstGeom>
          <a:noFill/>
          <a:ln w="762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27" name="Connector: Elbow 1026">
            <a:extLst>
              <a:ext uri="{FF2B5EF4-FFF2-40B4-BE49-F238E27FC236}">
                <a16:creationId xmlns:a16="http://schemas.microsoft.com/office/drawing/2014/main" id="{7FE23971-C80B-37DB-3D17-9E7E96C0B2A0}"/>
              </a:ext>
            </a:extLst>
          </p:cNvPr>
          <p:cNvCxnSpPr>
            <a:cxnSpLocks/>
            <a:stCxn id="10" idx="2"/>
            <a:endCxn id="38" idx="2"/>
          </p:cNvCxnSpPr>
          <p:nvPr/>
        </p:nvCxnSpPr>
        <p:spPr>
          <a:xfrm rot="5400000">
            <a:off x="8647187" y="3322785"/>
            <a:ext cx="2472089" cy="11934690"/>
          </a:xfrm>
          <a:prstGeom prst="bentConnector3">
            <a:avLst>
              <a:gd name="adj1" fmla="val 143390"/>
            </a:avLst>
          </a:prstGeom>
          <a:noFill/>
          <a:ln w="762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37" name="Connector: Elbow 1036">
            <a:extLst>
              <a:ext uri="{FF2B5EF4-FFF2-40B4-BE49-F238E27FC236}">
                <a16:creationId xmlns:a16="http://schemas.microsoft.com/office/drawing/2014/main" id="{512D9E26-695D-6E11-C34C-D39C49BDF2BA}"/>
              </a:ext>
            </a:extLst>
          </p:cNvPr>
          <p:cNvCxnSpPr>
            <a:cxnSpLocks/>
            <a:stCxn id="17" idx="0"/>
            <a:endCxn id="33" idx="0"/>
          </p:cNvCxnSpPr>
          <p:nvPr/>
        </p:nvCxnSpPr>
        <p:spPr>
          <a:xfrm rot="16200000" flipH="1" flipV="1">
            <a:off x="15198656" y="-468210"/>
            <a:ext cx="2065798" cy="8978889"/>
          </a:xfrm>
          <a:prstGeom prst="bentConnector3">
            <a:avLst>
              <a:gd name="adj1" fmla="val -24686"/>
            </a:avLst>
          </a:prstGeom>
          <a:noFill/>
          <a:ln w="762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46" name="Connector: Elbow 1045">
            <a:extLst>
              <a:ext uri="{FF2B5EF4-FFF2-40B4-BE49-F238E27FC236}">
                <a16:creationId xmlns:a16="http://schemas.microsoft.com/office/drawing/2014/main" id="{25788671-C11F-FEC4-8A70-3FBDD1ADFCEB}"/>
              </a:ext>
            </a:extLst>
          </p:cNvPr>
          <p:cNvCxnSpPr>
            <a:cxnSpLocks/>
            <a:stCxn id="10" idx="0"/>
            <a:endCxn id="33" idx="0"/>
          </p:cNvCxnSpPr>
          <p:nvPr/>
        </p:nvCxnSpPr>
        <p:spPr>
          <a:xfrm rot="16200000" flipH="1" flipV="1">
            <a:off x="13776160" y="2979718"/>
            <a:ext cx="40365" cy="4108466"/>
          </a:xfrm>
          <a:prstGeom prst="bentConnector3">
            <a:avLst>
              <a:gd name="adj1" fmla="val -4138585"/>
            </a:avLst>
          </a:prstGeom>
          <a:noFill/>
          <a:ln w="762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53" name="Graphic 1052" descr="Snowflake with solid fill">
            <a:extLst>
              <a:ext uri="{FF2B5EF4-FFF2-40B4-BE49-F238E27FC236}">
                <a16:creationId xmlns:a16="http://schemas.microsoft.com/office/drawing/2014/main" id="{CDC29671-96F5-E895-7E59-4C40FFB2F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55174" y="7098325"/>
            <a:ext cx="914400" cy="914400"/>
          </a:xfrm>
          <a:prstGeom prst="rect">
            <a:avLst/>
          </a:prstGeom>
        </p:spPr>
      </p:pic>
      <p:pic>
        <p:nvPicPr>
          <p:cNvPr id="1054" name="Graphic 1053" descr="Snowflake with solid fill">
            <a:extLst>
              <a:ext uri="{FF2B5EF4-FFF2-40B4-BE49-F238E27FC236}">
                <a16:creationId xmlns:a16="http://schemas.microsoft.com/office/drawing/2014/main" id="{833053D3-6D32-3AD5-D806-46B1A20D55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3671" y="7180052"/>
            <a:ext cx="914400" cy="914400"/>
          </a:xfrm>
          <a:prstGeom prst="rect">
            <a:avLst/>
          </a:prstGeom>
        </p:spPr>
      </p:pic>
      <p:pic>
        <p:nvPicPr>
          <p:cNvPr id="1055" name="Graphic 1054" descr="Snowflake with solid fill">
            <a:extLst>
              <a:ext uri="{FF2B5EF4-FFF2-40B4-BE49-F238E27FC236}">
                <a16:creationId xmlns:a16="http://schemas.microsoft.com/office/drawing/2014/main" id="{A91829A6-399C-E378-F5F9-90706B444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350726" y="7117980"/>
            <a:ext cx="914400" cy="914400"/>
          </a:xfrm>
          <a:prstGeom prst="rect">
            <a:avLst/>
          </a:prstGeom>
        </p:spPr>
      </p:pic>
      <p:sp>
        <p:nvSpPr>
          <p:cNvPr id="1063" name="Arrow: Right 1062">
            <a:extLst>
              <a:ext uri="{FF2B5EF4-FFF2-40B4-BE49-F238E27FC236}">
                <a16:creationId xmlns:a16="http://schemas.microsoft.com/office/drawing/2014/main" id="{A0BC6051-0EDF-79FB-7696-A3FB918FCF0E}"/>
              </a:ext>
            </a:extLst>
          </p:cNvPr>
          <p:cNvSpPr/>
          <p:nvPr/>
        </p:nvSpPr>
        <p:spPr>
          <a:xfrm rot="5400000" flipV="1">
            <a:off x="4185613" y="8942270"/>
            <a:ext cx="1008461" cy="815181"/>
          </a:xfrm>
          <a:prstGeom prst="rightArrow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rPr>
              <a:t>FWD</a:t>
            </a:r>
          </a:p>
        </p:txBody>
      </p:sp>
      <p:sp>
        <p:nvSpPr>
          <p:cNvPr id="1064" name="Arrow: Right 1063">
            <a:extLst>
              <a:ext uri="{FF2B5EF4-FFF2-40B4-BE49-F238E27FC236}">
                <a16:creationId xmlns:a16="http://schemas.microsoft.com/office/drawing/2014/main" id="{36F990BB-3729-9208-120D-294602AFD6CD}"/>
              </a:ext>
            </a:extLst>
          </p:cNvPr>
          <p:cNvSpPr/>
          <p:nvPr/>
        </p:nvSpPr>
        <p:spPr>
          <a:xfrm rot="5400000" flipH="1" flipV="1">
            <a:off x="4590093" y="8570433"/>
            <a:ext cx="1008461" cy="815181"/>
          </a:xfrm>
          <a:prstGeom prst="rightArrow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rPr>
              <a:t>REV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his is a Sub Headline">
                <a:extLst>
                  <a:ext uri="{FF2B5EF4-FFF2-40B4-BE49-F238E27FC236}">
                    <a16:creationId xmlns:a16="http://schemas.microsoft.com/office/drawing/2014/main" id="{E07F2D8E-1844-5D76-4982-A4253D44F037}"/>
                  </a:ext>
                </a:extLst>
              </p:cNvPr>
              <p:cNvSpPr txBox="1"/>
              <p:nvPr/>
            </p:nvSpPr>
            <p:spPr>
              <a:xfrm>
                <a:off x="19514447" y="6529471"/>
                <a:ext cx="2558736" cy="784830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lvl1pPr>
                  <a:defRPr sz="7500">
                    <a:latin typeface="Spectral-Bold"/>
                    <a:ea typeface="Spectral-Bold"/>
                    <a:cs typeface="Spectral-Bold"/>
                    <a:sym typeface="Spectral-Bold"/>
                  </a:defRPr>
                </a:lvl1pPr>
              </a:lstStyle>
              <a:p>
                <a:pPr marL="0" marR="0" lvl="0" indent="0" algn="l" defTabSz="8255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 w="0"/>
                          <a:solidFill>
                            <a:srgbClr val="008AC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sym typeface="Spectral-Bold"/>
                        </a:rPr>
                        <m:t>𝑬</m:t>
                      </m:r>
                      <m:r>
                        <a:rPr kumimoji="0" lang="en-US" sz="2400" b="0" i="1" u="none" strike="noStrike" kern="0" cap="none" spc="0" normalizeH="0" baseline="0" noProof="0" smtClean="0">
                          <a:ln w="0"/>
                          <a:solidFill>
                            <a:srgbClr val="008AC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sym typeface="Spectral-Bold"/>
                        </a:rPr>
                        <m:t>≥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  <m:t>𝒌</m:t>
                          </m:r>
                        </m:e>
                        <m:sub>
                          <m:r>
                            <a:rPr kumimoji="0" lang="en-US" sz="2400" b="0" i="1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  <m:t>𝑩</m:t>
                          </m:r>
                        </m:sub>
                      </m:sSub>
                      <m:r>
                        <a:rPr kumimoji="0" lang="en-US" sz="2400" b="0" i="1" u="none" strike="noStrike" kern="0" cap="none" spc="0" normalizeH="0" baseline="0" noProof="0" smtClean="0">
                          <a:ln w="0"/>
                          <a:solidFill>
                            <a:srgbClr val="008AC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uLnTx/>
                          <a:uFillTx/>
                          <a:latin typeface="Cambria Math" panose="02040503050406030204" pitchFamily="18" charset="0"/>
                          <a:sym typeface="Spectral-Bold"/>
                        </a:rPr>
                        <m:t>𝑻</m:t>
                      </m:r>
                      <m:func>
                        <m:funcPr>
                          <m:ctrlPr>
                            <a:rPr kumimoji="0" lang="en-US" sz="2400" b="0" i="1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US" sz="2400" b="0" i="0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  <m:t>ln</m:t>
                          </m:r>
                        </m:fName>
                        <m:e>
                          <m:r>
                            <a:rPr kumimoji="0" lang="en-US" sz="2400" b="0" i="1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  <m:t>(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  <m:t>𝟐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 w="0"/>
                              <a:solidFill>
                                <a:srgbClr val="008AC1"/>
                              </a:solidFill>
                              <a:effectLst>
                                <a:outerShdw blurRad="38100" dist="25400" dir="5400000" algn="ctr" rotWithShape="0">
                                  <a:srgbClr val="6E747A">
                                    <a:alpha val="43000"/>
                                  </a:srgbClr>
                                </a:outerShdw>
                              </a:effectLst>
                              <a:uLnTx/>
                              <a:uFillTx/>
                              <a:latin typeface="Cambria Math" panose="02040503050406030204" pitchFamily="18" charset="0"/>
                              <a:sym typeface="Spectral-Bold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kumimoji="0" lang="en-US" sz="2400" b="0" i="0" u="none" strike="noStrike" kern="0" cap="none" spc="0" normalizeH="0" baseline="0" noProof="0" dirty="0">
                  <a:ln w="0"/>
                  <a:solidFill>
                    <a:srgbClr val="008AC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chivo" panose="020B0503020202020B04" pitchFamily="34" charset="77"/>
                  <a:sym typeface="Spectral-Bold"/>
                </a:endParaRPr>
              </a:p>
            </p:txBody>
          </p:sp>
        </mc:Choice>
        <mc:Fallback xmlns="">
          <p:sp>
            <p:nvSpPr>
              <p:cNvPr id="3" name="This is a Sub Headline">
                <a:extLst>
                  <a:ext uri="{FF2B5EF4-FFF2-40B4-BE49-F238E27FC236}">
                    <a16:creationId xmlns:a16="http://schemas.microsoft.com/office/drawing/2014/main" id="{E07F2D8E-1844-5D76-4982-A4253D44F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4447" y="6529471"/>
                <a:ext cx="2558736" cy="7848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nowflake with solid fill">
            <a:extLst>
              <a:ext uri="{FF2B5EF4-FFF2-40B4-BE49-F238E27FC236}">
                <a16:creationId xmlns:a16="http://schemas.microsoft.com/office/drawing/2014/main" id="{4884A90A-42EC-8089-F516-6F86C8B2E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31503" y="5346439"/>
            <a:ext cx="914400" cy="91440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95FD42C5-42D8-896F-0BB0-66C419B5864F}"/>
              </a:ext>
            </a:extLst>
          </p:cNvPr>
          <p:cNvSpPr/>
          <p:nvPr/>
        </p:nvSpPr>
        <p:spPr>
          <a:xfrm>
            <a:off x="19604992" y="3917291"/>
            <a:ext cx="1019138" cy="815181"/>
          </a:xfrm>
          <a:prstGeom prst="rightArrow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rPr>
              <a:t>FWD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E397580-1F51-5C1B-E3F8-F925A846BC8F}"/>
              </a:ext>
            </a:extLst>
          </p:cNvPr>
          <p:cNvSpPr/>
          <p:nvPr/>
        </p:nvSpPr>
        <p:spPr>
          <a:xfrm flipH="1">
            <a:off x="19196361" y="4405141"/>
            <a:ext cx="1019138" cy="815181"/>
          </a:xfrm>
          <a:prstGeom prst="rightArrow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ea typeface="+mn-ea"/>
                <a:cs typeface="+mn-cs"/>
                <a:sym typeface="Helvetica Neue Medium"/>
              </a:rPr>
              <a:t>REV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3015EE-687E-F047-EE45-A9C17D711EF5}"/>
              </a:ext>
            </a:extLst>
          </p:cNvPr>
          <p:cNvSpPr txBox="1"/>
          <p:nvPr/>
        </p:nvSpPr>
        <p:spPr>
          <a:xfrm>
            <a:off x="2665309" y="2474825"/>
            <a:ext cx="4726815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8AC1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And Reversible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2709936-12BB-8830-0050-E455FEEA1A22}"/>
              </a:ext>
            </a:extLst>
          </p:cNvPr>
          <p:cNvCxnSpPr>
            <a:cxnSpLocks/>
          </p:cNvCxnSpPr>
          <p:nvPr/>
        </p:nvCxnSpPr>
        <p:spPr>
          <a:xfrm>
            <a:off x="3505868" y="2547452"/>
            <a:ext cx="0" cy="468449"/>
          </a:xfrm>
          <a:prstGeom prst="straightConnector1">
            <a:avLst/>
          </a:prstGeom>
          <a:noFill/>
          <a:ln w="76200" cap="flat">
            <a:solidFill>
              <a:schemeClr val="accent4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his is a Sub Headline">
                <a:extLst>
                  <a:ext uri="{FF2B5EF4-FFF2-40B4-BE49-F238E27FC236}">
                    <a16:creationId xmlns:a16="http://schemas.microsoft.com/office/drawing/2014/main" id="{DCDBB0CB-A57D-E3C5-72EF-395E00294DF2}"/>
                  </a:ext>
                </a:extLst>
              </p:cNvPr>
              <p:cNvSpPr txBox="1"/>
              <p:nvPr/>
            </p:nvSpPr>
            <p:spPr>
              <a:xfrm>
                <a:off x="18427466" y="7754535"/>
                <a:ext cx="4855999" cy="4919167"/>
              </a:xfrm>
              <a:prstGeom prst="rect">
                <a:avLst/>
              </a:prstGeom>
              <a:ln w="12700">
                <a:noFill/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lvl1pPr>
                  <a:defRPr sz="7500">
                    <a:latin typeface="Spectral-Bold"/>
                    <a:ea typeface="Spectral-Bold"/>
                    <a:cs typeface="Spectral-Bold"/>
                    <a:sym typeface="Spectral-Bold"/>
                  </a:defRPr>
                </a:lvl1pPr>
              </a:lstStyle>
              <a:p>
                <a:pPr marL="0" marR="0" lvl="0" indent="0" algn="l" defTabSz="8255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800" b="0" i="1" u="none" strike="noStrike" kern="0" cap="none" spc="0" normalizeH="0" baseline="0" noProof="0" smtClean="0">
                        <a:ln w="0"/>
                        <a:solidFill>
                          <a:srgbClr val="008AC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sym typeface="Spectral-Bold"/>
                      </a:rPr>
                      <m:t>𝑬</m:t>
                    </m:r>
                    <m:r>
                      <a:rPr kumimoji="0" lang="en-US" sz="2800" b="0" i="1" u="none" strike="noStrike" kern="0" cap="none" spc="0" normalizeH="0" baseline="0" noProof="0" smtClean="0">
                        <a:ln w="0"/>
                        <a:solidFill>
                          <a:srgbClr val="008AC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sym typeface="Spectral-Bold"/>
                      </a:rPr>
                      <m:t>≥24 </m:t>
                    </m:r>
                    <m:r>
                      <a:rPr kumimoji="0" lang="en-US" sz="2800" b="0" i="1" u="none" strike="noStrike" kern="0" cap="none" spc="0" normalizeH="0" baseline="0" noProof="0" smtClean="0">
                        <a:ln w="0"/>
                        <a:solidFill>
                          <a:srgbClr val="008AC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sym typeface="Spectral-Bold"/>
                      </a:rPr>
                      <m:t>𝑓𝐽</m:t>
                    </m:r>
                    <m:r>
                      <a:rPr kumimoji="0" lang="en-US" sz="2800" b="0" i="1" u="none" strike="noStrike" kern="0" cap="none" spc="0" normalizeH="0" baseline="0" noProof="0" smtClean="0">
                        <a:ln w="0"/>
                        <a:solidFill>
                          <a:srgbClr val="008AC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sym typeface="Spectral-Bold"/>
                      </a:rPr>
                      <m:t> </m:t>
                    </m:r>
                  </m:oMath>
                </a14:m>
                <a:r>
                  <a:rPr kumimoji="0" lang="en-US" sz="2800" b="0" i="0" u="none" strike="noStrike" kern="0" cap="none" spc="0" normalizeH="0" baseline="0" noProof="0" dirty="0">
                    <a:ln w="0"/>
                    <a:solidFill>
                      <a:srgbClr val="008AC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Archivo" panose="020B0503020202020B04" pitchFamily="34" charset="77"/>
                    <a:sym typeface="Spectral-Bold"/>
                  </a:rPr>
                  <a:t>@ Room Temp per MB of obsolete data recovered</a:t>
                </a:r>
              </a:p>
              <a:p>
                <a:pPr marL="0" marR="0" lvl="0" indent="0" algn="l" defTabSz="8255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 dirty="0">
                  <a:ln w="0"/>
                  <a:solidFill>
                    <a:srgbClr val="008AC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chivo" panose="020B0503020202020B04" pitchFamily="34" charset="77"/>
                  <a:sym typeface="Spectral-Bold"/>
                </a:endParaRPr>
              </a:p>
              <a:p>
                <a:pPr marL="0" marR="0" lvl="0" indent="0" algn="l" defTabSz="8255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 dirty="0">
                    <a:ln w="0"/>
                    <a:solidFill>
                      <a:srgbClr val="008AC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Archivo" panose="020B0503020202020B04" pitchFamily="34" charset="77"/>
                    <a:sym typeface="Spectral-Bold"/>
                  </a:rPr>
                  <a:t>Example: Rev Mem analogous to DDR5-5000 BW of 69 GB/s if recovering at max BW, saving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0" cap="none" spc="0" normalizeH="0" baseline="0" noProof="0" smtClean="0">
                        <a:ln w="0"/>
                        <a:solidFill>
                          <a:srgbClr val="008AC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sym typeface="Spectral-Bold"/>
                      </a:rPr>
                      <m:t>≥ </m:t>
                    </m:r>
                  </m:oMath>
                </a14:m>
                <a:r>
                  <a:rPr kumimoji="0" lang="en-US" sz="2800" b="0" i="0" u="none" strike="noStrike" kern="0" cap="none" spc="0" normalizeH="0" baseline="0" noProof="0" dirty="0">
                    <a:ln w="0"/>
                    <a:solidFill>
                      <a:srgbClr val="008AC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Archivo" panose="020B0503020202020B04" pitchFamily="34" charset="77"/>
                    <a:sym typeface="Spectral-Bold"/>
                  </a:rPr>
                  <a:t>1.7 </a:t>
                </a:r>
                <a:r>
                  <a:rPr kumimoji="0" lang="en-US" sz="2800" b="0" i="0" u="none" strike="noStrike" kern="0" cap="none" spc="0" normalizeH="0" baseline="0" noProof="0" dirty="0" err="1">
                    <a:ln w="0"/>
                    <a:solidFill>
                      <a:srgbClr val="008AC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Archivo" panose="020B0503020202020B04" pitchFamily="34" charset="77"/>
                    <a:sym typeface="Spectral-Bold"/>
                  </a:rPr>
                  <a:t>nW</a:t>
                </a:r>
                <a:r>
                  <a:rPr kumimoji="0" lang="en-US" sz="2800" b="0" i="0" u="none" strike="noStrike" kern="0" cap="none" spc="0" normalizeH="0" baseline="0" noProof="0" dirty="0">
                    <a:ln w="0"/>
                    <a:solidFill>
                      <a:srgbClr val="008AC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Archivo" panose="020B0503020202020B04" pitchFamily="34" charset="77"/>
                    <a:sym typeface="Spectral-Bold"/>
                  </a:rPr>
                  <a:t> </a:t>
                </a:r>
              </a:p>
            </p:txBody>
          </p:sp>
        </mc:Choice>
        <mc:Fallback xmlns="">
          <p:sp>
            <p:nvSpPr>
              <p:cNvPr id="13" name="This is a Sub Headline">
                <a:extLst>
                  <a:ext uri="{FF2B5EF4-FFF2-40B4-BE49-F238E27FC236}">
                    <a16:creationId xmlns:a16="http://schemas.microsoft.com/office/drawing/2014/main" id="{DCDBB0CB-A57D-E3C5-72EF-395E00294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7466" y="7754535"/>
                <a:ext cx="4855999" cy="4919167"/>
              </a:xfrm>
              <a:prstGeom prst="rect">
                <a:avLst/>
              </a:prstGeom>
              <a:blipFill>
                <a:blip r:embed="rId7"/>
                <a:stretch>
                  <a:fillRect l="-4899" r="-3894" b="-4213"/>
                </a:stretch>
              </a:blipFill>
              <a:ln w="12700">
                <a:noFill/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016417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90D2E-17D5-493A-13B1-707B9B0E7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DD095E-F5AA-584C-C2A2-F82BEFE40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-4648200"/>
            <a:ext cx="20828000" cy="4648200"/>
          </a:xfrm>
        </p:spPr>
        <p:txBody>
          <a:bodyPr lIns="50800" tIns="50800" rIns="50800" bIns="50800" anchor="b">
            <a:normAutofit/>
          </a:bodyPr>
          <a:lstStyle/>
          <a:p>
            <a:r>
              <a:rPr lang="en-US" dirty="0"/>
              <a:t>Section page with headline and two columns for copy</a:t>
            </a:r>
          </a:p>
        </p:txBody>
      </p:sp>
      <p:sp>
        <p:nvSpPr>
          <p:cNvPr id="23" name="This is a section title">
            <a:extLst>
              <a:ext uri="{FF2B5EF4-FFF2-40B4-BE49-F238E27FC236}">
                <a16:creationId xmlns:a16="http://schemas.microsoft.com/office/drawing/2014/main" id="{6AAEEBA2-F585-5CE6-AA67-C16B33129763}"/>
              </a:ext>
            </a:extLst>
          </p:cNvPr>
          <p:cNvSpPr txBox="1"/>
          <p:nvPr/>
        </p:nvSpPr>
        <p:spPr>
          <a:xfrm>
            <a:off x="1224212" y="549243"/>
            <a:ext cx="8083354" cy="40011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7500">
                <a:latin typeface="Spectral-Bold"/>
                <a:ea typeface="Spectral-Bold"/>
                <a:cs typeface="Spectral-Bold"/>
                <a:sym typeface="Spectral-Bold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chivo Medium" panose="020B0503020202020B04" pitchFamily="34" charset="77"/>
                <a:sym typeface="Spectral-Bold"/>
              </a:rPr>
              <a:t>Prior Work / Credibility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chivo Medium" panose="020B0503020202020B04" pitchFamily="34" charset="77"/>
              <a:sym typeface="Spectral-Bold"/>
            </a:endParaRPr>
          </a:p>
        </p:txBody>
      </p:sp>
      <p:sp>
        <p:nvSpPr>
          <p:cNvPr id="28" name="This is a Headline">
            <a:extLst>
              <a:ext uri="{FF2B5EF4-FFF2-40B4-BE49-F238E27FC236}">
                <a16:creationId xmlns:a16="http://schemas.microsoft.com/office/drawing/2014/main" id="{CE565675-4D5D-97E9-CF8F-EDF665A47DA7}"/>
              </a:ext>
            </a:extLst>
          </p:cNvPr>
          <p:cNvSpPr txBox="1">
            <a:spLocks/>
          </p:cNvSpPr>
          <p:nvPr/>
        </p:nvSpPr>
        <p:spPr>
          <a:xfrm>
            <a:off x="890177" y="1165077"/>
            <a:ext cx="22617652" cy="161287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ctr" defTabSz="81724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97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StrangerTimes-Regular"/>
                <a:ea typeface="StrangerTimes-Regular"/>
                <a:cs typeface="StrangerTimes-Regular"/>
                <a:sym typeface="StrangerTimes-Regular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defTabSz="817244" rtl="0" eaLnBrk="1" fontAlgn="auto" latinLnBrk="0" hangingPunct="1">
              <a:lnSpc>
                <a:spcPts val="9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1" u="none" strike="noStrike" kern="0" cap="none" spc="0" normalizeH="0" baseline="0" noProof="0" dirty="0">
                <a:ln>
                  <a:noFill/>
                </a:ln>
                <a:solidFill>
                  <a:srgbClr val="6D8D24"/>
                </a:solidFill>
                <a:effectLst/>
                <a:uLnTx/>
                <a:uFillTx/>
                <a:latin typeface="Archivo SemiBold" panose="020B0503020202020B04" pitchFamily="34" charset="77"/>
                <a:sym typeface="StrangerTimes-Regular"/>
              </a:rPr>
              <a:t>Concrete Artifact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0334F96-BDBF-6D5C-C9BE-8CABA6575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166757"/>
            <a:ext cx="24384000" cy="471924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[1] Gregg and Teuscher, “Against the Current: Introducing Reversibility to </a:t>
            </a:r>
            <a:r>
              <a:rPr kumimoji="0" lang="en-US" sz="240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SuperScalar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sym typeface="Helvetica Neue Medium"/>
              </a:rPr>
              <a:t> Processors via Reversible Branch Predictors”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7D271DA-15DD-5EB2-1650-7605F0C45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36" b="-6024"/>
          <a:stretch/>
        </p:blipFill>
        <p:spPr>
          <a:xfrm>
            <a:off x="342431" y="499915"/>
            <a:ext cx="547746" cy="541654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8C82BB70-4F48-CE14-AB05-F0BDD0B2DF72}"/>
              </a:ext>
            </a:extLst>
          </p:cNvPr>
          <p:cNvSpPr txBox="1">
            <a:spLocks/>
          </p:cNvSpPr>
          <p:nvPr/>
        </p:nvSpPr>
        <p:spPr>
          <a:xfrm>
            <a:off x="23835360" y="13175866"/>
            <a:ext cx="548640" cy="5486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wrap="none" lIns="91440" tIns="91440" rIns="91440" bIns="91440" anchor="ctr" anchorCtr="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203920"/>
                </a:solidFill>
                <a:effectLst/>
                <a:uLnTx/>
                <a:uFillTx/>
                <a:latin typeface="Archivo" panose="020B0503020202020B04" pitchFamily="34" charset="77"/>
                <a:cs typeface="Arial Narrow" panose="020B0604020202020204" pitchFamily="34" charset="0"/>
                <a:sym typeface="Helvetica Neue Light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03920"/>
              </a:solidFill>
              <a:effectLst/>
              <a:uLnTx/>
              <a:uFillTx/>
              <a:latin typeface="Archivo" panose="020B0503020202020B04" pitchFamily="34" charset="77"/>
              <a:cs typeface="Arial Narrow" panose="020B0604020202020204" pitchFamily="34" charset="0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F64C18-72AC-D078-6C70-76BA19EDC5F5}"/>
              </a:ext>
            </a:extLst>
          </p:cNvPr>
          <p:cNvSpPr txBox="1"/>
          <p:nvPr/>
        </p:nvSpPr>
        <p:spPr>
          <a:xfrm>
            <a:off x="890177" y="2828075"/>
            <a:ext cx="21984131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lvl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Reversible branch prediction mechanisms [1]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B45F02-E010-2247-1B29-7D547FFE5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7026" y="796284"/>
            <a:ext cx="9391317" cy="7697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0A05D0-6FDF-2628-B19E-8C65AC3351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7064" y="8533212"/>
            <a:ext cx="10200765" cy="40146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DA672B-E62E-3FB6-EF6F-0E68E4EE6F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745" y="4345386"/>
            <a:ext cx="12196319" cy="699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922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Custom 1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6D8D24"/>
      </a:accent1>
      <a:accent2>
        <a:srgbClr val="C6D300"/>
      </a:accent2>
      <a:accent3>
        <a:srgbClr val="203920"/>
      </a:accent3>
      <a:accent4>
        <a:srgbClr val="008AC1"/>
      </a:accent4>
      <a:accent5>
        <a:srgbClr val="E54827"/>
      </a:accent5>
      <a:accent6>
        <a:srgbClr val="8A8A66"/>
      </a:accent6>
      <a:hlink>
        <a:srgbClr val="A4DEF8"/>
      </a:hlink>
      <a:folHlink>
        <a:srgbClr val="F68A1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27501</TotalTime>
  <Words>1140</Words>
  <Application>Microsoft Office PowerPoint</Application>
  <PresentationFormat>Custom</PresentationFormat>
  <Paragraphs>250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Archivo</vt:lpstr>
      <vt:lpstr>Archivo Medium</vt:lpstr>
      <vt:lpstr>Archivo SemiBold</vt:lpstr>
      <vt:lpstr>Arial</vt:lpstr>
      <vt:lpstr>Arial Narrow</vt:lpstr>
      <vt:lpstr>Cambria Math</vt:lpstr>
      <vt:lpstr>Helvetica Neue</vt:lpstr>
      <vt:lpstr>Helvetica Neue Medium</vt:lpstr>
      <vt:lpstr>Black</vt:lpstr>
      <vt:lpstr>Title page option 2 with solid color background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Section page with headline and two columns for copy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Headline</dc:title>
  <dc:creator>Shadow</dc:creator>
  <cp:lastModifiedBy>Byron Gregg</cp:lastModifiedBy>
  <cp:revision>81</cp:revision>
  <cp:lastPrinted>2019-10-31T22:17:55Z</cp:lastPrinted>
  <dcterms:modified xsi:type="dcterms:W3CDTF">2026-07-09T11:56:08Z</dcterms:modified>
</cp:coreProperties>
</file>