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95" r:id="rId7"/>
    <p:sldId id="296" r:id="rId8"/>
    <p:sldId id="297" r:id="rId9"/>
    <p:sldId id="298" r:id="rId10"/>
    <p:sldId id="299" r:id="rId11"/>
    <p:sldId id="301" r:id="rId12"/>
    <p:sldId id="302" r:id="rId13"/>
    <p:sldId id="303" r:id="rId14"/>
    <p:sldId id="305" r:id="rId15"/>
    <p:sldId id="306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 Hermann Kuhn" initials="SHK" lastIdx="1" clrIdx="0">
    <p:extLst>
      <p:ext uri="{19B8F6BF-5375-455C-9EA6-DF929625EA0E}">
        <p15:presenceInfo xmlns:p15="http://schemas.microsoft.com/office/powerpoint/2012/main" userId="Stefan Hermann Kuh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Hermann Kuhn" userId="800bd054-70ea-4dae-9556-4ad42ee03328" providerId="ADAL" clId="{2E12B0C3-572F-4544-B952-3C98E5E8FA12}"/>
    <pc:docChg chg="undo custSel addSld modSld">
      <pc:chgData name="Stefan Hermann Kuhn" userId="800bd054-70ea-4dae-9556-4ad42ee03328" providerId="ADAL" clId="{2E12B0C3-572F-4544-B952-3C98E5E8FA12}" dt="2026-07-03T13:02:25.212" v="573" actId="20577"/>
      <pc:docMkLst>
        <pc:docMk/>
      </pc:docMkLst>
      <pc:sldChg chg="modSp">
        <pc:chgData name="Stefan Hermann Kuhn" userId="800bd054-70ea-4dae-9556-4ad42ee03328" providerId="ADAL" clId="{2E12B0C3-572F-4544-B952-3C98E5E8FA12}" dt="2026-07-03T13:02:25.212" v="573" actId="20577"/>
        <pc:sldMkLst>
          <pc:docMk/>
          <pc:sldMk cId="106765328" sldId="315"/>
        </pc:sldMkLst>
        <pc:spChg chg="mod">
          <ac:chgData name="Stefan Hermann Kuhn" userId="800bd054-70ea-4dae-9556-4ad42ee03328" providerId="ADAL" clId="{2E12B0C3-572F-4544-B952-3C98E5E8FA12}" dt="2026-07-03T13:02:25.212" v="573" actId="20577"/>
          <ac:spMkLst>
            <pc:docMk/>
            <pc:sldMk cId="106765328" sldId="315"/>
            <ac:spMk id="3" creationId="{00000000-0000-0000-0000-000000000000}"/>
          </ac:spMkLst>
        </pc:spChg>
      </pc:sldChg>
      <pc:sldChg chg="addSp delSp modSp add">
        <pc:chgData name="Stefan Hermann Kuhn" userId="800bd054-70ea-4dae-9556-4ad42ee03328" providerId="ADAL" clId="{2E12B0C3-572F-4544-B952-3C98E5E8FA12}" dt="2026-07-03T07:10:52.756" v="541" actId="1038"/>
        <pc:sldMkLst>
          <pc:docMk/>
          <pc:sldMk cId="2645449012" sldId="316"/>
        </pc:sldMkLst>
        <pc:spChg chg="mod">
          <ac:chgData name="Stefan Hermann Kuhn" userId="800bd054-70ea-4dae-9556-4ad42ee03328" providerId="ADAL" clId="{2E12B0C3-572F-4544-B952-3C98E5E8FA12}" dt="2026-07-03T07:09:45.960" v="516" actId="20577"/>
          <ac:spMkLst>
            <pc:docMk/>
            <pc:sldMk cId="2645449012" sldId="316"/>
            <ac:spMk id="2" creationId="{C2DFE8B0-C732-44A7-85E3-B92113C5B54A}"/>
          </ac:spMkLst>
        </pc:spChg>
        <pc:spChg chg="del">
          <ac:chgData name="Stefan Hermann Kuhn" userId="800bd054-70ea-4dae-9556-4ad42ee03328" providerId="ADAL" clId="{2E12B0C3-572F-4544-B952-3C98E5E8FA12}" dt="2026-07-03T07:09:54.456" v="517" actId="478"/>
          <ac:spMkLst>
            <pc:docMk/>
            <pc:sldMk cId="2645449012" sldId="316"/>
            <ac:spMk id="3" creationId="{CE2E36E1-0B51-43D0-AE5C-597BEDE1FD00}"/>
          </ac:spMkLst>
        </pc:spChg>
        <pc:spChg chg="add mod">
          <ac:chgData name="Stefan Hermann Kuhn" userId="800bd054-70ea-4dae-9556-4ad42ee03328" providerId="ADAL" clId="{2E12B0C3-572F-4544-B952-3C98E5E8FA12}" dt="2026-07-03T07:10:36.375" v="523" actId="12"/>
          <ac:spMkLst>
            <pc:docMk/>
            <pc:sldMk cId="2645449012" sldId="316"/>
            <ac:spMk id="4" creationId="{0D809FDD-027B-4772-8A12-42F438C6067A}"/>
          </ac:spMkLst>
        </pc:spChg>
        <pc:picChg chg="add mod">
          <ac:chgData name="Stefan Hermann Kuhn" userId="800bd054-70ea-4dae-9556-4ad42ee03328" providerId="ADAL" clId="{2E12B0C3-572F-4544-B952-3C98E5E8FA12}" dt="2026-07-03T07:10:52.756" v="541" actId="1038"/>
          <ac:picMkLst>
            <pc:docMk/>
            <pc:sldMk cId="2645449012" sldId="316"/>
            <ac:picMk id="5" creationId="{C27A87B7-DCE5-4D5D-89F7-6732F29CC1EF}"/>
          </ac:picMkLst>
        </pc:picChg>
        <pc:picChg chg="add mod">
          <ac:chgData name="Stefan Hermann Kuhn" userId="800bd054-70ea-4dae-9556-4ad42ee03328" providerId="ADAL" clId="{2E12B0C3-572F-4544-B952-3C98E5E8FA12}" dt="2026-07-03T07:10:52.756" v="541" actId="1038"/>
          <ac:picMkLst>
            <pc:docMk/>
            <pc:sldMk cId="2645449012" sldId="316"/>
            <ac:picMk id="6" creationId="{36CD38F3-9094-4605-9DC4-9676C1305A24}"/>
          </ac:picMkLst>
        </pc:picChg>
        <pc:picChg chg="add mod">
          <ac:chgData name="Stefan Hermann Kuhn" userId="800bd054-70ea-4dae-9556-4ad42ee03328" providerId="ADAL" clId="{2E12B0C3-572F-4544-B952-3C98E5E8FA12}" dt="2026-07-03T07:10:52.756" v="541" actId="1038"/>
          <ac:picMkLst>
            <pc:docMk/>
            <pc:sldMk cId="2645449012" sldId="316"/>
            <ac:picMk id="7" creationId="{720DE88D-14B1-4C65-8EC0-EEDCA0229161}"/>
          </ac:picMkLst>
        </pc:picChg>
      </pc:sldChg>
    </pc:docChg>
  </pc:docChgLst>
  <pc:docChgLst>
    <pc:chgData name="Stefan Hermann Kuhn" userId="800bd054-70ea-4dae-9556-4ad42ee03328" providerId="ADAL" clId="{810FABA8-600A-45FE-B875-EF886592FFDC}"/>
    <pc:docChg chg="modSld">
      <pc:chgData name="Stefan Hermann Kuhn" userId="800bd054-70ea-4dae-9556-4ad42ee03328" providerId="ADAL" clId="{810FABA8-600A-45FE-B875-EF886592FFDC}" dt="2026-07-09T14:25:32.051" v="84"/>
      <pc:docMkLst>
        <pc:docMk/>
      </pc:docMkLst>
      <pc:sldChg chg="modSp">
        <pc:chgData name="Stefan Hermann Kuhn" userId="800bd054-70ea-4dae-9556-4ad42ee03328" providerId="ADAL" clId="{810FABA8-600A-45FE-B875-EF886592FFDC}" dt="2026-07-09T14:25:32.051" v="84"/>
        <pc:sldMkLst>
          <pc:docMk/>
          <pc:sldMk cId="2316174863" sldId="301"/>
        </pc:sldMkLst>
        <pc:spChg chg="mod">
          <ac:chgData name="Stefan Hermann Kuhn" userId="800bd054-70ea-4dae-9556-4ad42ee03328" providerId="ADAL" clId="{810FABA8-600A-45FE-B875-EF886592FFDC}" dt="2026-07-09T14:25:32.051" v="84"/>
          <ac:spMkLst>
            <pc:docMk/>
            <pc:sldMk cId="2316174863" sldId="301"/>
            <ac:spMk id="3" creationId="{00000000-0000-0000-0000-000000000000}"/>
          </ac:spMkLst>
        </pc:spChg>
      </pc:sldChg>
      <pc:sldChg chg="addSp modSp">
        <pc:chgData name="Stefan Hermann Kuhn" userId="800bd054-70ea-4dae-9556-4ad42ee03328" providerId="ADAL" clId="{810FABA8-600A-45FE-B875-EF886592FFDC}" dt="2026-07-09T09:37:08.412" v="81" actId="122"/>
        <pc:sldMkLst>
          <pc:docMk/>
          <pc:sldMk cId="2645449012" sldId="316"/>
        </pc:sldMkLst>
        <pc:spChg chg="add mod">
          <ac:chgData name="Stefan Hermann Kuhn" userId="800bd054-70ea-4dae-9556-4ad42ee03328" providerId="ADAL" clId="{810FABA8-600A-45FE-B875-EF886592FFDC}" dt="2026-07-09T08:46:28.717" v="35" actId="1076"/>
          <ac:spMkLst>
            <pc:docMk/>
            <pc:sldMk cId="2645449012" sldId="316"/>
            <ac:spMk id="3" creationId="{5BCB5B08-D5A1-4126-85ED-5F35E0D6B9E0}"/>
          </ac:spMkLst>
        </pc:spChg>
        <pc:spChg chg="add mod">
          <ac:chgData name="Stefan Hermann Kuhn" userId="800bd054-70ea-4dae-9556-4ad42ee03328" providerId="ADAL" clId="{810FABA8-600A-45FE-B875-EF886592FFDC}" dt="2026-07-09T09:37:08.412" v="81" actId="122"/>
          <ac:spMkLst>
            <pc:docMk/>
            <pc:sldMk cId="2645449012" sldId="316"/>
            <ac:spMk id="8" creationId="{D5B589DB-60CB-4371-9A80-8B7C7BDB9391}"/>
          </ac:spMkLst>
        </pc:spChg>
        <pc:picChg chg="add mod">
          <ac:chgData name="Stefan Hermann Kuhn" userId="800bd054-70ea-4dae-9556-4ad42ee03328" providerId="ADAL" clId="{810FABA8-600A-45FE-B875-EF886592FFDC}" dt="2026-07-09T08:46:31.943" v="36" actId="1076"/>
          <ac:picMkLst>
            <pc:docMk/>
            <pc:sldMk cId="2645449012" sldId="316"/>
            <ac:picMk id="1026" creationId="{882C3176-B1DD-48F0-8813-47B922CC04F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F1E-9C87-4668-98E1-2BDA372B87E8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1F93-9CC3-488F-A342-B638CB3F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2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F1E-9C87-4668-98E1-2BDA372B87E8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1F93-9CC3-488F-A342-B638CB3F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0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F1E-9C87-4668-98E1-2BDA372B87E8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1F93-9CC3-488F-A342-B638CB3F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F1E-9C87-4668-98E1-2BDA372B87E8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1F93-9CC3-488F-A342-B638CB3F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1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F1E-9C87-4668-98E1-2BDA372B87E8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1F93-9CC3-488F-A342-B638CB3F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9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F1E-9C87-4668-98E1-2BDA372B87E8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1F93-9CC3-488F-A342-B638CB3F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6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F1E-9C87-4668-98E1-2BDA372B87E8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1F93-9CC3-488F-A342-B638CB3F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5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F1E-9C87-4668-98E1-2BDA372B87E8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1F93-9CC3-488F-A342-B638CB3F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8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F1E-9C87-4668-98E1-2BDA372B87E8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1F93-9CC3-488F-A342-B638CB3F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3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F1E-9C87-4668-98E1-2BDA372B87E8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1F93-9CC3-488F-A342-B638CB3F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F1E-9C87-4668-98E1-2BDA372B87E8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1F93-9CC3-488F-A342-B638CB3F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BDF1E-9C87-4668-98E1-2BDA372B87E8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51F93-9CC3-488F-A342-B638CB3F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4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iclr.cc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07/978-3-031-97063-4_12" TargetMode="External"/><Relationship Id="rId4" Type="http://schemas.openxmlformats.org/officeDocument/2006/relationships/hyperlink" Target="https://doi.org/10.1007/978-3-031-38100-3_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6735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Reversible Deep Learning for </a:t>
            </a:r>
            <a:r>
              <a:rPr lang="en-US" baseline="30000" dirty="0"/>
              <a:t>13</a:t>
            </a:r>
            <a:r>
              <a:rPr lang="en-US" dirty="0"/>
              <a:t>C NMR in </a:t>
            </a:r>
            <a:r>
              <a:rPr lang="en-US" dirty="0" err="1"/>
              <a:t>Chemoinformatics</a:t>
            </a:r>
            <a:r>
              <a:rPr lang="en-US" dirty="0"/>
              <a:t>: On Structures and Spectra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47034"/>
            <a:ext cx="9144000" cy="1655762"/>
          </a:xfrm>
        </p:spPr>
        <p:txBody>
          <a:bodyPr/>
          <a:lstStyle/>
          <a:p>
            <a:r>
              <a:rPr lang="en-US" dirty="0"/>
              <a:t>Stefan Kuhn, Vandana Dwarka, Przemyslaw Grenda, and Eero Vainikko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EC653AD-70FC-494C-A71F-D0D09E49F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9435" y="5884457"/>
            <a:ext cx="4107400" cy="7309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81DFD7-F331-4F54-87A6-94A73894F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1"/>
            <a:ext cx="12192000" cy="3048000"/>
          </a:xfrm>
          <a:prstGeom prst="rect">
            <a:avLst/>
          </a:prstGeom>
        </p:spPr>
      </p:pic>
      <p:pic>
        <p:nvPicPr>
          <p:cNvPr id="18434" name="Picture 2" descr="Logo">
            <a:extLst>
              <a:ext uri="{FF2B5EF4-FFF2-40B4-BE49-F238E27FC236}">
                <a16:creationId xmlns:a16="http://schemas.microsoft.com/office/drawing/2014/main" id="{A13F1B71-FBD0-44B3-8E74-3B40F76B0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909426"/>
            <a:ext cx="2284306" cy="7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s://www.mediamatic.net/image/2016/12/14/undefined-624542607.png%28mediaclass-full-width.c3083fedae46a95f1139ff9d5833b1b6b8e20a69%29.jpg">
            <a:extLst>
              <a:ext uri="{FF2B5EF4-FFF2-40B4-BE49-F238E27FC236}">
                <a16:creationId xmlns:a16="http://schemas.microsoft.com/office/drawing/2014/main" id="{84D16607-4ACE-41F7-AD1B-5B0D32D18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699" y="5884457"/>
            <a:ext cx="1933593" cy="75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912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650A1A-67B5-456E-83F2-A3E0CD4CB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387" y="3923494"/>
            <a:ext cx="3444604" cy="2273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BE4B6E-A55E-44F4-8661-5EE41F30A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522" y="3923494"/>
            <a:ext cx="3046476" cy="214540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DE03714-0A1E-4EE8-8BD4-03E96B8644DD}"/>
              </a:ext>
            </a:extLst>
          </p:cNvPr>
          <p:cNvCxnSpPr>
            <a:cxnSpLocks/>
          </p:cNvCxnSpPr>
          <p:nvPr/>
        </p:nvCxnSpPr>
        <p:spPr>
          <a:xfrm>
            <a:off x="5132155" y="4839511"/>
            <a:ext cx="237269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EDDD1D8-EDBB-49FA-A1A8-5C147B487E54}"/>
              </a:ext>
            </a:extLst>
          </p:cNvPr>
          <p:cNvSpPr txBox="1"/>
          <p:nvPr/>
        </p:nvSpPr>
        <p:spPr>
          <a:xfrm>
            <a:off x="5061762" y="4443083"/>
            <a:ext cx="255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invertible neural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Invertible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211868"/>
          </a:xfrm>
        </p:spPr>
        <p:txBody>
          <a:bodyPr>
            <a:normAutofit/>
          </a:bodyPr>
          <a:lstStyle/>
          <a:p>
            <a:r>
              <a:rPr lang="en-US" dirty="0"/>
              <a:t>Thinking about it, I wondered if it would not be possible to make a fully reversible network and use it to solve a problem and its inverse by training only one network.</a:t>
            </a:r>
          </a:p>
          <a:p>
            <a:r>
              <a:rPr lang="en-US" dirty="0"/>
              <a:t>In particular, our structure-spectrum relationship seems a really nice example here.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call such networks </a:t>
            </a:r>
            <a:r>
              <a:rPr lang="en-US" i="1" dirty="0"/>
              <a:t>invertible NNs</a:t>
            </a:r>
            <a:r>
              <a:rPr lang="en-US" dirty="0"/>
              <a:t>, just to have a clear terminology</a:t>
            </a:r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44037CF-CE66-45A2-AD66-38EBAAAAC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64547" y="178426"/>
            <a:ext cx="2809233" cy="4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59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Invertible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270374"/>
          </a:xfrm>
        </p:spPr>
        <p:txBody>
          <a:bodyPr>
            <a:normAutofit/>
          </a:bodyPr>
          <a:lstStyle/>
          <a:p>
            <a:r>
              <a:rPr lang="en-US" dirty="0"/>
              <a:t>There is some work on this, in particular </a:t>
            </a:r>
            <a:r>
              <a:rPr lang="en-US" dirty="0" err="1"/>
              <a:t>i-RevNet</a:t>
            </a:r>
            <a:r>
              <a:rPr lang="en-US" dirty="0"/>
              <a:t>, which are based on </a:t>
            </a:r>
            <a:r>
              <a:rPr lang="en-US" dirty="0" err="1"/>
              <a:t>RevNets</a:t>
            </a:r>
            <a:r>
              <a:rPr lang="en-US" dirty="0"/>
              <a:t>.</a:t>
            </a:r>
          </a:p>
          <a:p>
            <a:r>
              <a:rPr lang="en-US" dirty="0"/>
              <a:t>Both make convolutional operations reversible.</a:t>
            </a:r>
          </a:p>
          <a:p>
            <a:r>
              <a:rPr lang="en-US" dirty="0" err="1"/>
              <a:t>RevNet</a:t>
            </a:r>
            <a:r>
              <a:rPr lang="en-US" dirty="0"/>
              <a:t> processes two (matrix) inputs into two matrix outputs in a fashion that the functions are reversible:</a:t>
            </a:r>
          </a:p>
          <a:p>
            <a:r>
              <a:rPr lang="en-US" dirty="0" err="1"/>
              <a:t>i-RevNet</a:t>
            </a:r>
            <a:r>
              <a:rPr lang="en-US" dirty="0"/>
              <a:t> combines am invertible part with a classifier since it is used on the ImageNet classification task.</a:t>
            </a:r>
          </a:p>
          <a:p>
            <a:r>
              <a:rPr lang="en-US" dirty="0"/>
              <a:t>This could be called an “ML view of reversibility”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44037CF-CE66-45A2-AD66-38EBAAAAC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4547" y="178426"/>
            <a:ext cx="2809233" cy="49994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F92A78-7BE3-4938-8D95-DB28054F3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105526"/>
              </p:ext>
            </p:extLst>
          </p:nvPr>
        </p:nvGraphicFramePr>
        <p:xfrm>
          <a:off x="1100883" y="5429990"/>
          <a:ext cx="11091117" cy="1188720"/>
        </p:xfrm>
        <a:graphic>
          <a:graphicData uri="http://schemas.openxmlformats.org/drawingml/2006/table">
            <a:tbl>
              <a:tblPr/>
              <a:tblGrid>
                <a:gridCol w="11091117">
                  <a:extLst>
                    <a:ext uri="{9D8B030D-6E8A-4147-A177-3AD203B41FA5}">
                      <a16:colId xmlns:a16="http://schemas.microsoft.com/office/drawing/2014/main" val="2943407253"/>
                    </a:ext>
                  </a:extLst>
                </a:gridCol>
              </a:tblGrid>
              <a:tr h="391214">
                <a:tc>
                  <a:txBody>
                    <a:bodyPr/>
                    <a:lstStyle/>
                    <a:p>
                      <a:pPr fontAlgn="t"/>
                      <a:r>
                        <a:rPr lang="en-US" dirty="0" err="1">
                          <a:effectLst/>
                        </a:rPr>
                        <a:t>Jörn</a:t>
                      </a:r>
                      <a:r>
                        <a:rPr lang="en-US" dirty="0">
                          <a:effectLst/>
                        </a:rPr>
                        <a:t>-Henrik Jacobsen, Arnold </a:t>
                      </a:r>
                      <a:r>
                        <a:rPr lang="en-US" dirty="0" err="1">
                          <a:effectLst/>
                        </a:rPr>
                        <a:t>Smeulders</a:t>
                      </a:r>
                      <a:r>
                        <a:rPr lang="en-US" dirty="0">
                          <a:effectLst/>
                        </a:rPr>
                        <a:t>, Edouard </a:t>
                      </a:r>
                      <a:r>
                        <a:rPr lang="en-US" dirty="0" err="1">
                          <a:effectLst/>
                        </a:rPr>
                        <a:t>Oyallon</a:t>
                      </a:r>
                      <a:r>
                        <a:rPr lang="en-US" dirty="0">
                          <a:effectLst/>
                        </a:rPr>
                        <a:t>: </a:t>
                      </a:r>
                      <a:r>
                        <a:rPr lang="en-US" dirty="0" err="1">
                          <a:effectLst/>
                        </a:rPr>
                        <a:t>i-RevNet</a:t>
                      </a:r>
                      <a:r>
                        <a:rPr lang="en-US" dirty="0">
                          <a:effectLst/>
                        </a:rPr>
                        <a:t>: Deep Invertible Networks, ICLR 2018 - International Conference on Learning Representations, Apr 2018, Vancouver, Canada. 2018, </a:t>
                      </a:r>
                      <a:r>
                        <a:rPr lang="en-US" dirty="0">
                          <a:effectLst/>
                          <a:hlinkClick r:id="rId4"/>
                        </a:rPr>
                        <a:t>https://iclr.cc/</a:t>
                      </a:r>
                      <a:endParaRPr lang="en-US" dirty="0">
                        <a:effectLst/>
                      </a:endParaRPr>
                    </a:p>
                    <a:p>
                      <a:pPr fontAlgn="t"/>
                      <a:r>
                        <a:rPr lang="en-US" dirty="0">
                          <a:effectLst/>
                        </a:rPr>
                        <a:t>Aidan N Gomez, </a:t>
                      </a:r>
                      <a:r>
                        <a:rPr lang="en-US" dirty="0" err="1">
                          <a:effectLst/>
                        </a:rPr>
                        <a:t>Mengye</a:t>
                      </a:r>
                      <a:r>
                        <a:rPr lang="en-US" dirty="0">
                          <a:effectLst/>
                        </a:rPr>
                        <a:t> Ren, Raquel </a:t>
                      </a:r>
                      <a:r>
                        <a:rPr lang="en-US" dirty="0" err="1">
                          <a:effectLst/>
                        </a:rPr>
                        <a:t>Urtasun</a:t>
                      </a:r>
                      <a:r>
                        <a:rPr lang="en-US" dirty="0">
                          <a:effectLst/>
                        </a:rPr>
                        <a:t>, and Roger B Grosse. The reversible residual network: Backpropagation without storing activations. </a:t>
                      </a:r>
                      <a:r>
                        <a:rPr lang="en-US" dirty="0" err="1">
                          <a:effectLst/>
                        </a:rPr>
                        <a:t>arXiv</a:t>
                      </a:r>
                      <a:r>
                        <a:rPr lang="en-US" dirty="0">
                          <a:effectLst/>
                        </a:rPr>
                        <a:t> preprint arXiv:1707.04585, 2017.</a:t>
                      </a:r>
                    </a:p>
                  </a:txBody>
                  <a:tcPr marR="495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87716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1D4B10-3603-4FDD-B667-681329F875B0}"/>
                  </a:ext>
                </a:extLst>
              </p:cNvPr>
              <p:cNvSpPr txBox="1"/>
              <p:nvPr/>
            </p:nvSpPr>
            <p:spPr>
              <a:xfrm>
                <a:off x="7101840" y="3726727"/>
                <a:ext cx="355340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smtClean="0">
                          <a:latin typeface="Cambria Math" panose="02040503050406030204" pitchFamily="18" charset="0"/>
                        </a:rPr>
                        <m:t>1​​​=</m:t>
                      </m:r>
                      <m:r>
                        <a:rPr lang="es-E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i="1" smtClean="0">
                          <a:latin typeface="Cambria Math" panose="02040503050406030204" pitchFamily="18" charset="0"/>
                        </a:rPr>
                        <m:t>1​+</m:t>
                      </m:r>
                      <m:r>
                        <a:rPr lang="es-ES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2​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2=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2​+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1​)​</m:t>
                      </m:r>
                    </m:oMath>
                  </m:oMathPara>
                </a14:m>
                <a:endParaRPr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1D4B10-3603-4FDD-B667-681329F87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840" y="3726727"/>
                <a:ext cx="3553409" cy="553998"/>
              </a:xfrm>
              <a:prstGeom prst="rect">
                <a:avLst/>
              </a:prstGeom>
              <a:blipFill>
                <a:blip r:embed="rId5"/>
                <a:stretch>
                  <a:fillRect l="-1201" t="-15385" r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876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Invertible Neural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270374"/>
          </a:xfrm>
        </p:spPr>
        <p:txBody>
          <a:bodyPr>
            <a:normAutofit/>
          </a:bodyPr>
          <a:lstStyle/>
          <a:p>
            <a:r>
              <a:rPr lang="en-US" dirty="0"/>
              <a:t>In contrast, we want to apply “real” reversibility, as used in the RC world.</a:t>
            </a:r>
          </a:p>
          <a:p>
            <a:r>
              <a:rPr lang="en-US" dirty="0"/>
              <a:t>This puts a restriction on what we can do – basically, we cannot lose information in the network.</a:t>
            </a:r>
          </a:p>
          <a:p>
            <a:r>
              <a:rPr lang="en-US" dirty="0"/>
              <a:t>We have decided to use</a:t>
            </a:r>
          </a:p>
          <a:p>
            <a:pPr lvl="1"/>
            <a:r>
              <a:rPr lang="en-US" dirty="0" err="1"/>
              <a:t>C</a:t>
            </a:r>
            <a:r>
              <a:rPr lang="en-US" baseline="-25000" dirty="0" err="1"/>
              <a:t>x</a:t>
            </a:r>
            <a:r>
              <a:rPr lang="en-US" dirty="0" err="1"/>
              <a:t>H</a:t>
            </a:r>
            <a:r>
              <a:rPr lang="en-US" baseline="-25000" dirty="0" err="1"/>
              <a:t>y</a:t>
            </a:r>
            <a:r>
              <a:rPr lang="en-US" dirty="0"/>
              <a:t> molecules where x&lt;=17, encoded as 4 matrices encoding C-C bonds only.</a:t>
            </a:r>
          </a:p>
          <a:p>
            <a:pPr lvl="1"/>
            <a:r>
              <a:rPr lang="en-US" baseline="30000" dirty="0"/>
              <a:t>13</a:t>
            </a:r>
            <a:r>
              <a:rPr lang="en-US" dirty="0"/>
              <a:t>C NMR spectra binned into 1024 buckets.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44037CF-CE66-45A2-AD66-38EBAAAAC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4547" y="178426"/>
            <a:ext cx="2809233" cy="4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40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52C0FB-A12A-456D-8066-A56D764C3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075" y="0"/>
            <a:ext cx="372564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75622"/>
          </a:xfrm>
        </p:spPr>
        <p:txBody>
          <a:bodyPr/>
          <a:lstStyle/>
          <a:p>
            <a:r>
              <a:rPr lang="en-US" dirty="0"/>
              <a:t>Our Invertible </a:t>
            </a:r>
            <a:br>
              <a:rPr lang="en-US" dirty="0"/>
            </a:br>
            <a:r>
              <a:rPr lang="en-US" dirty="0"/>
              <a:t>Neural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4478867" cy="4270374"/>
          </a:xfrm>
        </p:spPr>
        <p:txBody>
          <a:bodyPr>
            <a:normAutofit/>
          </a:bodyPr>
          <a:lstStyle/>
          <a:p>
            <a:r>
              <a:rPr lang="en-US" dirty="0"/>
              <a:t>Information content stays the same (16*16*4==1024).</a:t>
            </a:r>
          </a:p>
          <a:p>
            <a:r>
              <a:rPr lang="en-US" dirty="0"/>
              <a:t>Problem: Only 128 bits “meaningful” information in our structures.</a:t>
            </a:r>
          </a:p>
          <a:p>
            <a:r>
              <a:rPr lang="en-US" dirty="0"/>
              <a:t>The “technical” information content is 1024 bits, but the “domain” information is 128 bits.</a:t>
            </a:r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44037CF-CE66-45A2-AD66-38EBAAAAC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4547" y="178426"/>
            <a:ext cx="2809233" cy="499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754744-3168-4F07-920A-31721C156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3087" y="1537547"/>
            <a:ext cx="1428750" cy="145732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6AB3B4-F6E5-4AC5-BAF9-62FA23085907}"/>
              </a:ext>
            </a:extLst>
          </p:cNvPr>
          <p:cNvCxnSpPr>
            <a:cxnSpLocks/>
          </p:cNvCxnSpPr>
          <p:nvPr/>
        </p:nvCxnSpPr>
        <p:spPr>
          <a:xfrm flipH="1" flipV="1">
            <a:off x="7266312" y="1368214"/>
            <a:ext cx="2406008" cy="559232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792365F-5D08-4E12-9382-227052978420}"/>
              </a:ext>
            </a:extLst>
          </p:cNvPr>
          <p:cNvSpPr txBox="1"/>
          <p:nvPr/>
        </p:nvSpPr>
        <p:spPr>
          <a:xfrm rot="792075">
            <a:off x="8084027" y="1392651"/>
            <a:ext cx="147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Encoded here</a:t>
            </a:r>
          </a:p>
        </p:txBody>
      </p:sp>
    </p:spTree>
    <p:extLst>
      <p:ext uri="{BB962C8B-B14F-4D97-AF65-F5344CB8AC3E}">
        <p14:creationId xmlns:p14="http://schemas.microsoft.com/office/powerpoint/2010/main" val="541406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Invertible Neural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270374"/>
          </a:xfrm>
        </p:spPr>
        <p:txBody>
          <a:bodyPr>
            <a:normAutofit/>
          </a:bodyPr>
          <a:lstStyle/>
          <a:p>
            <a:r>
              <a:rPr lang="en-US" dirty="0"/>
              <a:t>We divide the 1024 bits into 128 “useful” bits and define the rest as meaningless.</a:t>
            </a:r>
          </a:p>
          <a:p>
            <a:r>
              <a:rPr lang="en-US" dirty="0"/>
              <a:t>The loss function and the learning should ensure this.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44037CF-CE66-45A2-AD66-38EBAAAAC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4547" y="178426"/>
            <a:ext cx="2809233" cy="4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81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The network can predict spectra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6667"/>
            <a:ext cx="10515600" cy="4270374"/>
          </a:xfrm>
        </p:spPr>
        <p:txBody>
          <a:bodyPr>
            <a:normAutofit/>
          </a:bodyPr>
          <a:lstStyle/>
          <a:p>
            <a:r>
              <a:rPr lang="en-US" dirty="0"/>
              <a:t>10 runs with different, random train/validation splits gives F1 values between 0.1548 and 0.1839, with a mean of 0.1695.</a:t>
            </a:r>
          </a:p>
          <a:p>
            <a:r>
              <a:rPr lang="en-US" dirty="0"/>
              <a:t>For comparison, using the same bit representation and a state-of-the-art NN, the F1 value is 0.92.</a:t>
            </a:r>
          </a:p>
          <a:p>
            <a:r>
              <a:rPr lang="en-US" dirty="0"/>
              <a:t>A random predictor with the same probability of 1s and 0s achieves an expected F1 of about 0.0643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44037CF-CE66-45A2-AD66-38EBAAAAC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4547" y="178426"/>
            <a:ext cx="2809233" cy="49994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1B609C-B5DC-4A6E-AC82-A037794FF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812251"/>
              </p:ext>
            </p:extLst>
          </p:nvPr>
        </p:nvGraphicFramePr>
        <p:xfrm>
          <a:off x="1136227" y="3840480"/>
          <a:ext cx="9863666" cy="3017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81884">
                  <a:extLst>
                    <a:ext uri="{9D8B030D-6E8A-4147-A177-3AD203B41FA5}">
                      <a16:colId xmlns:a16="http://schemas.microsoft.com/office/drawing/2014/main" val="3642927393"/>
                    </a:ext>
                  </a:extLst>
                </a:gridCol>
                <a:gridCol w="3157569">
                  <a:extLst>
                    <a:ext uri="{9D8B030D-6E8A-4147-A177-3AD203B41FA5}">
                      <a16:colId xmlns:a16="http://schemas.microsoft.com/office/drawing/2014/main" val="1962391069"/>
                    </a:ext>
                  </a:extLst>
                </a:gridCol>
                <a:gridCol w="4924213">
                  <a:extLst>
                    <a:ext uri="{9D8B030D-6E8A-4147-A177-3AD203B41FA5}">
                      <a16:colId xmlns:a16="http://schemas.microsoft.com/office/drawing/2014/main" val="474300941"/>
                    </a:ext>
                  </a:extLst>
                </a:gridCol>
              </a:tblGrid>
              <a:tr h="262467">
                <a:tc>
                  <a:txBody>
                    <a:bodyPr/>
                    <a:lstStyle/>
                    <a:p>
                      <a:r>
                        <a:rPr lang="en-US" sz="1200" dirty="0"/>
                        <a:t>nmrshiftdb2 molecule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Predicted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396830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200" dirty="0"/>
                        <a:t>20181820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14, 20, 22, 78, 81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11, 13, 85, 127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022556"/>
                  </a:ext>
                </a:extLst>
              </a:tr>
              <a:tr h="221827">
                <a:tc>
                  <a:txBody>
                    <a:bodyPr/>
                    <a:lstStyle/>
                    <a:p>
                      <a:r>
                        <a:rPr lang="en-US" sz="1200" dirty="0"/>
                        <a:t>20097935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13, 77, 79, 80, 86, 88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76, 77, 78, 79, 80, 82, 83, 84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390485"/>
                  </a:ext>
                </a:extLst>
              </a:tr>
              <a:tr h="204894">
                <a:tc>
                  <a:txBody>
                    <a:bodyPr/>
                    <a:lstStyle/>
                    <a:p>
                      <a:r>
                        <a:rPr lang="en-US" sz="1200" dirty="0"/>
                        <a:t>60033845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9, 11, 13, 17, 18, 22, 23, 24, 33, 74, 84, 85, 92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10, 12, 13, 15, 17, 18, 19, 20, 21, 22, 23, 24, 27, 28, 75, 77, 83, 86, 88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357639"/>
                  </a:ext>
                </a:extLst>
              </a:tr>
              <a:tr h="189654">
                <a:tc>
                  <a:txBody>
                    <a:bodyPr/>
                    <a:lstStyle/>
                    <a:p>
                      <a:r>
                        <a:rPr lang="en-US" sz="1200" dirty="0"/>
                        <a:t>10016372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3, 12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8, 14, 16, 20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745765"/>
                  </a:ext>
                </a:extLst>
              </a:tr>
              <a:tr h="245534">
                <a:tc>
                  <a:txBody>
                    <a:bodyPr/>
                    <a:lstStyle/>
                    <a:p>
                      <a:r>
                        <a:rPr lang="en-US" sz="1200" dirty="0"/>
                        <a:t>60063671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8, 10, 13, 19, 47, 49, 67, 68, 80, 87, 89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8, 11, 40, 41, 46, 47, 49, 50,68, 80, 82, 86, 89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390431"/>
                  </a:ext>
                </a:extLst>
              </a:tr>
              <a:tr h="235374">
                <a:tc>
                  <a:txBody>
                    <a:bodyPr/>
                    <a:lstStyle/>
                    <a:p>
                      <a:r>
                        <a:rPr lang="en-US" sz="1200" dirty="0"/>
                        <a:t>60033894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7, 8, 12, 14, 16, 18, 21, 22, 80, 82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7, 8, 12, 14, 17, 18, 19, 20, 21,23, 71, 80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45477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en-US" sz="1200" dirty="0"/>
                        <a:t>10023267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8, 10, 27, 74, 76, 77, 78, 85, 86, 90, 93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12, 15, 23, 74, 77, 78, 80, 89, 90, 92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434214"/>
                  </a:ext>
                </a:extLst>
              </a:tr>
              <a:tr h="182881">
                <a:tc>
                  <a:txBody>
                    <a:bodyPr/>
                    <a:lstStyle/>
                    <a:p>
                      <a:r>
                        <a:rPr lang="en-US" sz="1200" dirty="0"/>
                        <a:t>10005628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7, 8, 41, 53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46, 72, 127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749473"/>
                  </a:ext>
                </a:extLst>
              </a:tr>
              <a:tr h="231987">
                <a:tc>
                  <a:txBody>
                    <a:bodyPr/>
                    <a:lstStyle/>
                    <a:p>
                      <a:r>
                        <a:rPr lang="en-US" sz="1200" dirty="0"/>
                        <a:t>10016436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10, 71, 80, 83, 86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11, 46, 72, 82, 83, 85, 127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680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10016490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14, 75, 81, 89, 93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85, 127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57701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094E80C-89F0-45B6-907D-855F7125512A}"/>
              </a:ext>
            </a:extLst>
          </p:cNvPr>
          <p:cNvSpPr/>
          <p:nvPr/>
        </p:nvSpPr>
        <p:spPr>
          <a:xfrm>
            <a:off x="10971953" y="3737187"/>
            <a:ext cx="11176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Some typical examples of real and predicted binned spectra.</a:t>
            </a:r>
          </a:p>
        </p:txBody>
      </p:sp>
    </p:spTree>
    <p:extLst>
      <p:ext uri="{BB962C8B-B14F-4D97-AF65-F5344CB8AC3E}">
        <p14:creationId xmlns:p14="http://schemas.microsoft.com/office/powerpoint/2010/main" val="4101163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5044"/>
            <a:ext cx="10331027" cy="1325563"/>
          </a:xfrm>
        </p:spPr>
        <p:txBody>
          <a:bodyPr/>
          <a:lstStyle/>
          <a:p>
            <a:r>
              <a:rPr lang="en-US" dirty="0"/>
              <a:t>Results - The network is invertible for trained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5545"/>
            <a:ext cx="10515600" cy="4270374"/>
          </a:xfrm>
        </p:spPr>
        <p:txBody>
          <a:bodyPr>
            <a:normAutofit/>
          </a:bodyPr>
          <a:lstStyle/>
          <a:p>
            <a:r>
              <a:rPr lang="en-US" dirty="0"/>
              <a:t>From a known </a:t>
            </a:r>
            <a:r>
              <a:rPr lang="en-US" dirty="0" err="1"/>
              <a:t>Y</a:t>
            </a:r>
            <a:r>
              <a:rPr lang="en-US" baseline="-25000" dirty="0" err="1"/>
              <a:t>latent</a:t>
            </a:r>
            <a:r>
              <a:rPr lang="en-US" dirty="0"/>
              <a:t> and </a:t>
            </a:r>
            <a:r>
              <a:rPr lang="en-US" dirty="0" err="1"/>
              <a:t>Z</a:t>
            </a:r>
            <a:r>
              <a:rPr lang="en-US" baseline="-25000" dirty="0" err="1"/>
              <a:t>free</a:t>
            </a:r>
            <a:r>
              <a:rPr lang="en-US" dirty="0"/>
              <a:t>, we can reconstruct the input.</a:t>
            </a:r>
          </a:p>
          <a:p>
            <a:r>
              <a:rPr lang="en-US" dirty="0"/>
              <a:t>That is a minimum requirement.</a:t>
            </a:r>
          </a:p>
          <a:p>
            <a:r>
              <a:rPr lang="en-US" dirty="0"/>
              <a:t>There are small rounding errors between 0.00009 to 0.00015.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44037CF-CE66-45A2-AD66-38EBAAAAC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4547" y="178426"/>
            <a:ext cx="2809233" cy="4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46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523134" cy="1325563"/>
          </a:xfrm>
        </p:spPr>
        <p:txBody>
          <a:bodyPr/>
          <a:lstStyle/>
          <a:p>
            <a:r>
              <a:rPr lang="en-US" dirty="0"/>
              <a:t>Results - </a:t>
            </a:r>
            <a:r>
              <a:rPr lang="en-US" dirty="0" err="1"/>
              <a:t>Z</a:t>
            </a:r>
            <a:r>
              <a:rPr lang="en-US" baseline="-25000" dirty="0" err="1"/>
              <a:t>free</a:t>
            </a:r>
            <a:r>
              <a:rPr lang="en-US" dirty="0"/>
              <a:t> primarily captures residual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270374"/>
          </a:xfrm>
        </p:spPr>
        <p:txBody>
          <a:bodyPr>
            <a:normAutofit/>
          </a:bodyPr>
          <a:lstStyle/>
          <a:p>
            <a:r>
              <a:rPr lang="en-US" dirty="0"/>
              <a:t>Since all meaningful content on the output side of the network is in </a:t>
            </a:r>
            <a:r>
              <a:rPr lang="en-US" dirty="0" err="1"/>
              <a:t>Y</a:t>
            </a:r>
            <a:r>
              <a:rPr lang="en-US" baseline="-25000" dirty="0" err="1"/>
              <a:t>latent</a:t>
            </a:r>
            <a:r>
              <a:rPr lang="en-US" dirty="0"/>
              <a:t>, we want </a:t>
            </a:r>
            <a:r>
              <a:rPr lang="en-US" dirty="0" err="1"/>
              <a:t>Z</a:t>
            </a:r>
            <a:r>
              <a:rPr lang="en-US" baseline="-25000" dirty="0" err="1"/>
              <a:t>free</a:t>
            </a:r>
            <a:r>
              <a:rPr lang="en-US" dirty="0"/>
              <a:t> to be independent from </a:t>
            </a:r>
            <a:r>
              <a:rPr lang="en-US" dirty="0" err="1"/>
              <a:t>Y</a:t>
            </a:r>
            <a:r>
              <a:rPr lang="en-US" baseline="-25000" dirty="0" err="1"/>
              <a:t>latent</a:t>
            </a:r>
            <a:r>
              <a:rPr lang="en-US" dirty="0"/>
              <a:t> and to be well-behaved.</a:t>
            </a:r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44037CF-CE66-45A2-AD66-38EBAAAAC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4547" y="178426"/>
            <a:ext cx="2809233" cy="49994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8C6E072-A953-4068-882C-5FDC6B3BD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113494"/>
              </p:ext>
            </p:extLst>
          </p:nvPr>
        </p:nvGraphicFramePr>
        <p:xfrm>
          <a:off x="1666466" y="3591467"/>
          <a:ext cx="749808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413">
                  <a:extLst>
                    <a:ext uri="{9D8B030D-6E8A-4147-A177-3AD203B41FA5}">
                      <a16:colId xmlns:a16="http://schemas.microsoft.com/office/drawing/2014/main" val="351132229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7237552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78000638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5617506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2018412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 validation set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506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Ideal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767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Metric per 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85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Z</a:t>
                      </a:r>
                      <a:r>
                        <a:rPr lang="en-US" baseline="-25000" dirty="0" err="1"/>
                        <a:t>free</a:t>
                      </a:r>
                      <a:r>
                        <a:rPr lang="en-US" dirty="0"/>
                        <a:t> 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0.0858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74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Z</a:t>
                      </a:r>
                      <a:r>
                        <a:rPr lang="en-US" baseline="-25000" dirty="0" err="1"/>
                        <a:t>free</a:t>
                      </a:r>
                      <a:r>
                        <a:rPr lang="en-US" dirty="0"/>
                        <a:t> std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0.5861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0.0795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89348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7760C7D-ACBC-425D-9E62-627A6025557F}"/>
              </a:ext>
            </a:extLst>
          </p:cNvPr>
          <p:cNvSpPr/>
          <p:nvPr/>
        </p:nvSpPr>
        <p:spPr>
          <a:xfrm>
            <a:off x="1557866" y="5445667"/>
            <a:ext cx="3789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Real and ideal values for </a:t>
            </a:r>
            <a:r>
              <a:rPr lang="en-US" dirty="0" err="1"/>
              <a:t>Z</a:t>
            </a:r>
            <a:r>
              <a:rPr lang="en-US" baseline="-25000" dirty="0" err="1"/>
              <a:t>free</a:t>
            </a:r>
            <a:r>
              <a:rPr lang="en-US" dirty="0"/>
              <a:t> statistics.</a:t>
            </a:r>
          </a:p>
        </p:txBody>
      </p:sp>
    </p:spTree>
    <p:extLst>
      <p:ext uri="{BB962C8B-B14F-4D97-AF65-F5344CB8AC3E}">
        <p14:creationId xmlns:p14="http://schemas.microsoft.com/office/powerpoint/2010/main" val="2134425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523134" cy="1325563"/>
          </a:xfrm>
        </p:spPr>
        <p:txBody>
          <a:bodyPr/>
          <a:lstStyle/>
          <a:p>
            <a:r>
              <a:rPr lang="en-US" dirty="0"/>
              <a:t>Results - The data manifold is well structured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712507"/>
          </a:xfrm>
        </p:spPr>
        <p:txBody>
          <a:bodyPr>
            <a:normAutofit/>
          </a:bodyPr>
          <a:lstStyle/>
          <a:p>
            <a:r>
              <a:rPr lang="en-US" dirty="0"/>
              <a:t>How stable is the inverse mapping is when </a:t>
            </a:r>
            <a:r>
              <a:rPr lang="en-US" dirty="0" err="1"/>
              <a:t>Z</a:t>
            </a:r>
            <a:r>
              <a:rPr lang="en-US" baseline="-25000" dirty="0" err="1"/>
              <a:t>free</a:t>
            </a:r>
            <a:r>
              <a:rPr lang="en-US" dirty="0"/>
              <a:t> changes while </a:t>
            </a:r>
            <a:r>
              <a:rPr lang="en-US" dirty="0" err="1"/>
              <a:t>Y</a:t>
            </a:r>
            <a:r>
              <a:rPr lang="en-US" baseline="-25000" dirty="0" err="1"/>
              <a:t>latent</a:t>
            </a:r>
            <a:r>
              <a:rPr lang="en-US" dirty="0"/>
              <a:t> is fixed.</a:t>
            </a:r>
          </a:p>
          <a:p>
            <a:r>
              <a:rPr lang="en-US" dirty="0" err="1"/>
              <a:t>Z</a:t>
            </a:r>
            <a:r>
              <a:rPr lang="en-US" baseline="-25000" dirty="0" err="1"/>
              <a:t>free</a:t>
            </a:r>
            <a:r>
              <a:rPr lang="en-US" dirty="0"/>
              <a:t> can be taken either from the forward pass of a real sample or from the learned prior.</a:t>
            </a:r>
          </a:p>
          <a:p>
            <a:r>
              <a:rPr lang="en-US" dirty="0"/>
              <a:t>We then add Gaussian noise to </a:t>
            </a:r>
            <a:r>
              <a:rPr lang="en-US" dirty="0" err="1"/>
              <a:t>z</a:t>
            </a:r>
            <a:r>
              <a:rPr lang="en-US" baseline="-25000" dirty="0" err="1"/>
              <a:t>free</a:t>
            </a:r>
            <a:r>
              <a:rPr lang="en-US" dirty="0"/>
              <a:t> and measure how much the reconstructed input changes.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44037CF-CE66-45A2-AD66-38EBAAAAC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4547" y="178426"/>
            <a:ext cx="2809233" cy="49994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EBFCFD-C958-4692-A7D0-E8964AD1D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469301"/>
              </p:ext>
            </p:extLst>
          </p:nvPr>
        </p:nvGraphicFramePr>
        <p:xfrm>
          <a:off x="1185334" y="4538133"/>
          <a:ext cx="81279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45324530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1943200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88765983"/>
                    </a:ext>
                  </a:extLst>
                </a:gridCol>
              </a:tblGrid>
              <a:tr h="230294">
                <a:tc>
                  <a:txBody>
                    <a:bodyPr/>
                    <a:lstStyle/>
                    <a:p>
                      <a:r>
                        <a:rPr lang="en-US" sz="1200" dirty="0"/>
                        <a:t>Radius </a:t>
                      </a:r>
                      <a:r>
                        <a:rPr lang="el-GR" sz="1200" dirty="0"/>
                        <a:t>ϵ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CD</a:t>
                      </a:r>
                      <a:r>
                        <a:rPr lang="en-US" sz="1200" baseline="-25000" dirty="0" err="1"/>
                        <a:t>local</a:t>
                      </a:r>
                      <a:r>
                        <a:rPr lang="en-US" sz="1200" dirty="0"/>
                        <a:t>(</a:t>
                      </a:r>
                      <a:r>
                        <a:rPr lang="el-GR" sz="1200" dirty="0"/>
                        <a:t>ϵ)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rCD</a:t>
                      </a:r>
                      <a:r>
                        <a:rPr lang="en-US" sz="1200" baseline="-25000" dirty="0" err="1"/>
                        <a:t>local</a:t>
                      </a:r>
                      <a:r>
                        <a:rPr lang="en-US" sz="1200" dirty="0"/>
                        <a:t>(</a:t>
                      </a:r>
                      <a:r>
                        <a:rPr lang="el-GR" sz="1200" dirty="0"/>
                        <a:t>ϵ)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133141"/>
                  </a:ext>
                </a:extLst>
              </a:tr>
              <a:tr h="247227">
                <a:tc>
                  <a:txBody>
                    <a:bodyPr/>
                    <a:lstStyle/>
                    <a:p>
                      <a:r>
                        <a:rPr lang="el-GR" sz="1200" dirty="0"/>
                        <a:t>0.01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0.598314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0.140901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6334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l-GR" sz="1200" dirty="0"/>
                        <a:t>0.05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2.760628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0.635761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845943"/>
                  </a:ext>
                </a:extLst>
              </a:tr>
              <a:tr h="247227">
                <a:tc>
                  <a:txBody>
                    <a:bodyPr/>
                    <a:lstStyle/>
                    <a:p>
                      <a:r>
                        <a:rPr lang="el-GR" sz="1200" dirty="0"/>
                        <a:t>0.10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5.379945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1.106703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57201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l-GR" sz="1200" dirty="0"/>
                        <a:t>0.20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10.559302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1.083014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853915"/>
                  </a:ext>
                </a:extLst>
              </a:tr>
              <a:tr h="226907">
                <a:tc>
                  <a:txBody>
                    <a:bodyPr/>
                    <a:lstStyle/>
                    <a:p>
                      <a:r>
                        <a:rPr lang="el-GR" sz="1200" dirty="0"/>
                        <a:t>0.50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21.109917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0.578593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35637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r>
                        <a:rPr lang="el-GR" sz="1200" dirty="0"/>
                        <a:t>1.00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38.130421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0.59810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69941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ABA8E05-0A83-4621-A245-A7386FA92586}"/>
              </a:ext>
            </a:extLst>
          </p:cNvPr>
          <p:cNvSpPr/>
          <p:nvPr/>
        </p:nvSpPr>
        <p:spPr>
          <a:xfrm>
            <a:off x="1104053" y="6397675"/>
            <a:ext cx="7769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Conditional deviation under perturbations of </a:t>
            </a:r>
            <a:r>
              <a:rPr lang="en-US" dirty="0" err="1"/>
              <a:t>Z</a:t>
            </a:r>
            <a:r>
              <a:rPr lang="en-US" baseline="-25000" dirty="0" err="1"/>
              <a:t>free</a:t>
            </a:r>
            <a:r>
              <a:rPr lang="en-US" dirty="0"/>
              <a:t> at fixed </a:t>
            </a:r>
            <a:r>
              <a:rPr lang="en-US" dirty="0" err="1"/>
              <a:t>Y</a:t>
            </a:r>
            <a:r>
              <a:rPr lang="en-US" baseline="-25000" dirty="0" err="1"/>
              <a:t>latent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7814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523134" cy="1325563"/>
          </a:xfrm>
        </p:spPr>
        <p:txBody>
          <a:bodyPr/>
          <a:lstStyle/>
          <a:p>
            <a:r>
              <a:rPr lang="en-US" dirty="0"/>
              <a:t>Results - Generated X values are meaningful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568401"/>
          </a:xfrm>
        </p:spPr>
        <p:txBody>
          <a:bodyPr>
            <a:normAutofit fontScale="92500"/>
          </a:bodyPr>
          <a:lstStyle/>
          <a:p>
            <a:r>
              <a:rPr lang="en-US" dirty="0"/>
              <a:t>For unknown </a:t>
            </a:r>
            <a:r>
              <a:rPr lang="en-US" dirty="0" err="1"/>
              <a:t>Y</a:t>
            </a:r>
            <a:r>
              <a:rPr lang="en-US" baseline="-25000" dirty="0" err="1"/>
              <a:t>free</a:t>
            </a:r>
            <a:r>
              <a:rPr lang="en-US" dirty="0"/>
              <a:t>, there should be meaningful inputs.</a:t>
            </a:r>
          </a:p>
          <a:p>
            <a:r>
              <a:rPr lang="en-US" dirty="0"/>
              <a:t>The results can hardly be an exact result, since a very specific arrangement of only a few 1s in the matrices is required. This is not enforced during training.</a:t>
            </a:r>
          </a:p>
          <a:p>
            <a:r>
              <a:rPr lang="en-US" dirty="0"/>
              <a:t>We calculate the correlation coefficient between the number of 1s in the real inputs and the reconstructed ones. For ten rounds, the mean correlation coefficient was 0.1863, with a minimum of 0.0971 and a maximum of 0.2284. </a:t>
            </a:r>
          </a:p>
          <a:p>
            <a:r>
              <a:rPr lang="en-US" dirty="0"/>
              <a:t>We also calculate the correlation between the number of 1s in the fourth array of the input for each molecule (aromatic bonds). The correlation coefficient was 0.1775 (min=0.09563, max=0.2073) for ten runs.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44037CF-CE66-45A2-AD66-38EBAAAAC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4547" y="178426"/>
            <a:ext cx="2809233" cy="4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7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Neural networks, in particular “deep learning” versions of them, have been a ubiquitous tool, used for all kinds of applications in computer science and practically any other area.</a:t>
            </a:r>
          </a:p>
          <a:p>
            <a:r>
              <a:rPr lang="en-US" dirty="0"/>
              <a:t>In </a:t>
            </a:r>
            <a:r>
              <a:rPr lang="en-US" dirty="0" err="1"/>
              <a:t>chemoinformatics</a:t>
            </a:r>
            <a:r>
              <a:rPr lang="en-US" dirty="0"/>
              <a:t>, one area is the prediction of properties from molecules (QSAR).</a:t>
            </a:r>
          </a:p>
          <a:p>
            <a:r>
              <a:rPr lang="en-US" dirty="0"/>
              <a:t>These properties include nuclear magnetic resonance spectra (NMR) spectra.</a:t>
            </a:r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44037CF-CE66-45A2-AD66-38EBAAAAC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4547" y="178426"/>
            <a:ext cx="2809233" cy="4999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155FEF-42D4-43D4-A30E-B439A2085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669" y="4529836"/>
            <a:ext cx="3444604" cy="2273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18FEB0-B2AC-4246-843F-8B176F6C4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4388" y="4593783"/>
            <a:ext cx="3046476" cy="214540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38B83D-5976-497C-9FF4-4BE5BEA568D5}"/>
              </a:ext>
            </a:extLst>
          </p:cNvPr>
          <p:cNvCxnSpPr>
            <a:cxnSpLocks/>
          </p:cNvCxnSpPr>
          <p:nvPr/>
        </p:nvCxnSpPr>
        <p:spPr>
          <a:xfrm>
            <a:off x="6138672" y="5480304"/>
            <a:ext cx="6888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71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523134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568401"/>
          </a:xfrm>
        </p:spPr>
        <p:txBody>
          <a:bodyPr>
            <a:normAutofit/>
          </a:bodyPr>
          <a:lstStyle/>
          <a:p>
            <a:r>
              <a:rPr lang="en-US" dirty="0"/>
              <a:t>Neural networks can be designed to be run in both directions.</a:t>
            </a:r>
          </a:p>
          <a:p>
            <a:r>
              <a:rPr lang="en-US" dirty="0"/>
              <a:t>This requires training in only one direction, but puts restrictions on the input and output spaces.</a:t>
            </a:r>
          </a:p>
          <a:p>
            <a:r>
              <a:rPr lang="en-US" dirty="0"/>
              <a:t>We used chemical structures and </a:t>
            </a:r>
            <a:r>
              <a:rPr lang="en-US" baseline="30000" dirty="0"/>
              <a:t>13</a:t>
            </a:r>
            <a:r>
              <a:rPr lang="en-US" dirty="0"/>
              <a:t>C NMR spectra as an example.</a:t>
            </a:r>
          </a:p>
          <a:p>
            <a:r>
              <a:rPr lang="en-US" dirty="0"/>
              <a:t>We have shown that this network produces meaningful results in both directions.</a:t>
            </a:r>
          </a:p>
          <a:p>
            <a:r>
              <a:rPr lang="en-US" dirty="0"/>
              <a:t>Currently, the results are inferior to specialized  networks.</a:t>
            </a:r>
          </a:p>
          <a:p>
            <a:r>
              <a:rPr lang="en-US" dirty="0"/>
              <a:t>Invertible NNs have potential not only to solve problems, but also to help clarifying the information space of problems.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44037CF-CE66-45A2-AD66-38EBAAAAC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4547" y="178426"/>
            <a:ext cx="2809233" cy="4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5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FE8B0-C732-44A7-85E3-B92113C5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D809FDD-027B-4772-8A12-42F438C6067A}"/>
              </a:ext>
            </a:extLst>
          </p:cNvPr>
          <p:cNvSpPr txBox="1">
            <a:spLocks/>
          </p:cNvSpPr>
          <p:nvPr/>
        </p:nvSpPr>
        <p:spPr>
          <a:xfrm>
            <a:off x="1036982" y="4701600"/>
            <a:ext cx="1051559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Stefan Kuhn, Vandana Dwarka, Przemyslaw Grenda, and Eero Vainikko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27A87B7-DCE5-4D5D-89F7-6732F29CC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8888" y="5139023"/>
            <a:ext cx="4107400" cy="730978"/>
          </a:xfrm>
          <a:prstGeom prst="rect">
            <a:avLst/>
          </a:prstGeom>
        </p:spPr>
      </p:pic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36CD38F3-9094-4605-9DC4-9676C1305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453" y="5163992"/>
            <a:ext cx="2284306" cy="7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www.mediamatic.net/image/2016/12/14/undefined-624542607.png%28mediaclass-full-width.c3083fedae46a95f1139ff9d5833b1b6b8e20a69%29.jpg">
            <a:extLst>
              <a:ext uri="{FF2B5EF4-FFF2-40B4-BE49-F238E27FC236}">
                <a16:creationId xmlns:a16="http://schemas.microsoft.com/office/drawing/2014/main" id="{720DE88D-14B1-4C65-8EC0-EEDCA0229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152" y="5139023"/>
            <a:ext cx="1933593" cy="75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ciam2027.org/wp-content/uploads/2024/06/logo-ICIAM2027_Groot.jpg#161">
            <a:extLst>
              <a:ext uri="{FF2B5EF4-FFF2-40B4-BE49-F238E27FC236}">
                <a16:creationId xmlns:a16="http://schemas.microsoft.com/office/drawing/2014/main" id="{882C3176-B1DD-48F0-8813-47B922CC0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60" y="1546553"/>
            <a:ext cx="3836354" cy="214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CB5B08-D5A1-4126-85ED-5F35E0D6B9E0}"/>
              </a:ext>
            </a:extLst>
          </p:cNvPr>
          <p:cNvSpPr txBox="1"/>
          <p:nvPr/>
        </p:nvSpPr>
        <p:spPr>
          <a:xfrm>
            <a:off x="5779842" y="1154742"/>
            <a:ext cx="309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are planning a workshop 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B589DB-60CB-4371-9A80-8B7C7BDB9391}"/>
              </a:ext>
            </a:extLst>
          </p:cNvPr>
          <p:cNvSpPr txBox="1"/>
          <p:nvPr/>
        </p:nvSpPr>
        <p:spPr>
          <a:xfrm>
            <a:off x="4731026" y="3691514"/>
            <a:ext cx="6720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largest applied and industrial mathematics conference worldwide</a:t>
            </a:r>
          </a:p>
          <a:p>
            <a:pPr algn="ctr"/>
            <a:r>
              <a:rPr lang="en-US" dirty="0"/>
              <a:t>Talk to us if you are interested</a:t>
            </a:r>
          </a:p>
        </p:txBody>
      </p:sp>
    </p:spTree>
    <p:extLst>
      <p:ext uri="{BB962C8B-B14F-4D97-AF65-F5344CB8AC3E}">
        <p14:creationId xmlns:p14="http://schemas.microsoft.com/office/powerpoint/2010/main" val="264544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inverse problem has been tackled as well (referred to as “structure elucidation”).</a:t>
            </a:r>
          </a:p>
          <a:p>
            <a:r>
              <a:rPr lang="en-US" dirty="0"/>
              <a:t>This is not as well defined as spectrum prediction (there can be identical spectra for different molecules).</a:t>
            </a:r>
          </a:p>
          <a:p>
            <a:r>
              <a:rPr lang="en-US" dirty="0"/>
              <a:t>Still, neural networks have recently been trained to do it.</a:t>
            </a:r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44037CF-CE66-45A2-AD66-38EBAAAAC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4547" y="178426"/>
            <a:ext cx="2809233" cy="4999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155FEF-42D4-43D4-A30E-B439A2085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493" y="4228023"/>
            <a:ext cx="3444604" cy="2273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18FEB0-B2AC-4246-843F-8B176F6C4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3215" y="4228023"/>
            <a:ext cx="3046476" cy="214540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38B83D-5976-497C-9FF4-4BE5BEA568D5}"/>
              </a:ext>
            </a:extLst>
          </p:cNvPr>
          <p:cNvCxnSpPr>
            <a:cxnSpLocks/>
          </p:cNvCxnSpPr>
          <p:nvPr/>
        </p:nvCxnSpPr>
        <p:spPr>
          <a:xfrm>
            <a:off x="5260848" y="5144040"/>
            <a:ext cx="6888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106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6823"/>
          </a:xfrm>
        </p:spPr>
        <p:txBody>
          <a:bodyPr/>
          <a:lstStyle/>
          <a:p>
            <a:r>
              <a:rPr lang="en-US" dirty="0"/>
              <a:t>Question: Would it be possible to have one solution for both problems?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Let’s defer the answer for now.</a:t>
            </a:r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44037CF-CE66-45A2-AD66-38EBAAAAC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4547" y="178426"/>
            <a:ext cx="2809233" cy="4999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155FEF-42D4-43D4-A30E-B439A2085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493" y="3264855"/>
            <a:ext cx="3444604" cy="2273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18FEB0-B2AC-4246-843F-8B176F6C4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3215" y="3264855"/>
            <a:ext cx="3046476" cy="214540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38B83D-5976-497C-9FF4-4BE5BEA568D5}"/>
              </a:ext>
            </a:extLst>
          </p:cNvPr>
          <p:cNvCxnSpPr>
            <a:cxnSpLocks/>
          </p:cNvCxnSpPr>
          <p:nvPr/>
        </p:nvCxnSpPr>
        <p:spPr>
          <a:xfrm>
            <a:off x="5260848" y="4180872"/>
            <a:ext cx="68884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602EC79-B923-48CE-97A8-94E093D09D04}"/>
              </a:ext>
            </a:extLst>
          </p:cNvPr>
          <p:cNvSpPr txBox="1"/>
          <p:nvPr/>
        </p:nvSpPr>
        <p:spPr>
          <a:xfrm>
            <a:off x="5429583" y="3657652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453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86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Generally, an NN consists of a multitude of neurons.</a:t>
            </a:r>
          </a:p>
          <a:p>
            <a:r>
              <a:rPr lang="en-US" dirty="0"/>
              <a:t>It executes a (complicated) function.</a:t>
            </a:r>
          </a:p>
          <a:p>
            <a:r>
              <a:rPr lang="en-US" dirty="0"/>
              <a:t>A neuron, in principle looks like this: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Function parameters are initialized randomly initially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44037CF-CE66-45A2-AD66-38EBAAAAC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4547" y="178426"/>
            <a:ext cx="2809233" cy="49994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618178A-815B-43E4-B919-0770DBA41963}"/>
              </a:ext>
            </a:extLst>
          </p:cNvPr>
          <p:cNvSpPr/>
          <p:nvPr/>
        </p:nvSpPr>
        <p:spPr>
          <a:xfrm>
            <a:off x="4301067" y="3989495"/>
            <a:ext cx="1178560" cy="115146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2E8204-FCFD-4C16-9F74-425F71DA3F1B}"/>
              </a:ext>
            </a:extLst>
          </p:cNvPr>
          <p:cNvCxnSpPr>
            <a:cxnSpLocks/>
          </p:cNvCxnSpPr>
          <p:nvPr/>
        </p:nvCxnSpPr>
        <p:spPr>
          <a:xfrm>
            <a:off x="3420533" y="3549228"/>
            <a:ext cx="968587" cy="6976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2FAAF6-B140-4BC0-9ECA-19C0BC83E9ED}"/>
              </a:ext>
            </a:extLst>
          </p:cNvPr>
          <p:cNvCxnSpPr>
            <a:cxnSpLocks/>
          </p:cNvCxnSpPr>
          <p:nvPr/>
        </p:nvCxnSpPr>
        <p:spPr>
          <a:xfrm>
            <a:off x="3420533" y="4608197"/>
            <a:ext cx="88053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8FED72F-6A03-44B6-884E-EEE8764381AA}"/>
              </a:ext>
            </a:extLst>
          </p:cNvPr>
          <p:cNvCxnSpPr>
            <a:cxnSpLocks/>
          </p:cNvCxnSpPr>
          <p:nvPr/>
        </p:nvCxnSpPr>
        <p:spPr>
          <a:xfrm flipV="1">
            <a:off x="3522133" y="4890349"/>
            <a:ext cx="866987" cy="8263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F73A41E-A726-4C05-8A56-D01886755A4B}"/>
              </a:ext>
            </a:extLst>
          </p:cNvPr>
          <p:cNvSpPr txBox="1"/>
          <p:nvPr/>
        </p:nvSpPr>
        <p:spPr>
          <a:xfrm>
            <a:off x="2712486" y="333747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=0.5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3FE722-648F-464E-B1CE-355839DEF763}"/>
              </a:ext>
            </a:extLst>
          </p:cNvPr>
          <p:cNvSpPr txBox="1"/>
          <p:nvPr/>
        </p:nvSpPr>
        <p:spPr>
          <a:xfrm>
            <a:off x="2706876" y="4417301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=0.1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A512BB-9776-42A8-82B8-4B16D5DA2A10}"/>
              </a:ext>
            </a:extLst>
          </p:cNvPr>
          <p:cNvSpPr txBox="1"/>
          <p:nvPr/>
        </p:nvSpPr>
        <p:spPr>
          <a:xfrm>
            <a:off x="2706074" y="5532029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3</a:t>
            </a:r>
            <a:r>
              <a:rPr lang="en-US" dirty="0"/>
              <a:t>=0.9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BE36890-FCA2-4C57-80AC-84A626359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358" y="4287272"/>
            <a:ext cx="731977" cy="504019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5CB601-8554-419E-A90A-5A86915ABD14}"/>
              </a:ext>
            </a:extLst>
          </p:cNvPr>
          <p:cNvCxnSpPr>
            <a:cxnSpLocks/>
          </p:cNvCxnSpPr>
          <p:nvPr/>
        </p:nvCxnSpPr>
        <p:spPr>
          <a:xfrm>
            <a:off x="5500702" y="4605869"/>
            <a:ext cx="80335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38398DD-CD0A-4BEF-843D-9C4F5FE3A526}"/>
              </a:ext>
            </a:extLst>
          </p:cNvPr>
          <p:cNvSpPr txBox="1"/>
          <p:nvPr/>
        </p:nvSpPr>
        <p:spPr>
          <a:xfrm>
            <a:off x="6304055" y="4417301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617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– Forward pass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572261"/>
          </a:xfrm>
        </p:spPr>
        <p:txBody>
          <a:bodyPr>
            <a:normAutofit/>
          </a:bodyPr>
          <a:lstStyle/>
          <a:p>
            <a:r>
              <a:rPr lang="en-US" dirty="0"/>
              <a:t>Assume our function is </a:t>
            </a:r>
          </a:p>
          <a:p>
            <a:r>
              <a:rPr lang="en-US" dirty="0"/>
              <a:t>Assume the random initial values are a=0.4, b=0.9, c=0.2, d=-0.1</a:t>
            </a:r>
          </a:p>
          <a:p>
            <a:r>
              <a:rPr lang="en-US" dirty="0"/>
              <a:t>We then get an output of y=0.37 for our example inputs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44037CF-CE66-45A2-AD66-38EBAAAAC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4547" y="178426"/>
            <a:ext cx="2809233" cy="49994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618178A-815B-43E4-B919-0770DBA41963}"/>
              </a:ext>
            </a:extLst>
          </p:cNvPr>
          <p:cNvSpPr/>
          <p:nvPr/>
        </p:nvSpPr>
        <p:spPr>
          <a:xfrm>
            <a:off x="4301067" y="4016587"/>
            <a:ext cx="1178560" cy="115146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2E8204-FCFD-4C16-9F74-425F71DA3F1B}"/>
              </a:ext>
            </a:extLst>
          </p:cNvPr>
          <p:cNvCxnSpPr>
            <a:cxnSpLocks/>
          </p:cNvCxnSpPr>
          <p:nvPr/>
        </p:nvCxnSpPr>
        <p:spPr>
          <a:xfrm>
            <a:off x="3420533" y="3576320"/>
            <a:ext cx="968587" cy="6976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2FAAF6-B140-4BC0-9ECA-19C0BC83E9ED}"/>
              </a:ext>
            </a:extLst>
          </p:cNvPr>
          <p:cNvCxnSpPr>
            <a:cxnSpLocks/>
          </p:cNvCxnSpPr>
          <p:nvPr/>
        </p:nvCxnSpPr>
        <p:spPr>
          <a:xfrm>
            <a:off x="3420533" y="4635289"/>
            <a:ext cx="88053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8FED72F-6A03-44B6-884E-EEE8764381AA}"/>
              </a:ext>
            </a:extLst>
          </p:cNvPr>
          <p:cNvCxnSpPr>
            <a:cxnSpLocks/>
          </p:cNvCxnSpPr>
          <p:nvPr/>
        </p:nvCxnSpPr>
        <p:spPr>
          <a:xfrm flipV="1">
            <a:off x="3522133" y="4917441"/>
            <a:ext cx="866987" cy="8263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F73A41E-A726-4C05-8A56-D01886755A4B}"/>
              </a:ext>
            </a:extLst>
          </p:cNvPr>
          <p:cNvSpPr txBox="1"/>
          <p:nvPr/>
        </p:nvSpPr>
        <p:spPr>
          <a:xfrm>
            <a:off x="2712486" y="3364562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=0.5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3FE722-648F-464E-B1CE-355839DEF763}"/>
              </a:ext>
            </a:extLst>
          </p:cNvPr>
          <p:cNvSpPr txBox="1"/>
          <p:nvPr/>
        </p:nvSpPr>
        <p:spPr>
          <a:xfrm>
            <a:off x="2706876" y="4444393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=0.1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A512BB-9776-42A8-82B8-4B16D5DA2A10}"/>
              </a:ext>
            </a:extLst>
          </p:cNvPr>
          <p:cNvSpPr txBox="1"/>
          <p:nvPr/>
        </p:nvSpPr>
        <p:spPr>
          <a:xfrm>
            <a:off x="2706074" y="5559121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3</a:t>
            </a:r>
            <a:r>
              <a:rPr lang="en-US" dirty="0"/>
              <a:t>=0.9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BE36890-FCA2-4C57-80AC-84A626359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358" y="4314364"/>
            <a:ext cx="731977" cy="504019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5CB601-8554-419E-A90A-5A86915ABD14}"/>
              </a:ext>
            </a:extLst>
          </p:cNvPr>
          <p:cNvCxnSpPr>
            <a:cxnSpLocks/>
          </p:cNvCxnSpPr>
          <p:nvPr/>
        </p:nvCxnSpPr>
        <p:spPr>
          <a:xfrm>
            <a:off x="5500702" y="4632961"/>
            <a:ext cx="80335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38398DD-CD0A-4BEF-843D-9C4F5FE3A526}"/>
              </a:ext>
            </a:extLst>
          </p:cNvPr>
          <p:cNvSpPr txBox="1"/>
          <p:nvPr/>
        </p:nvSpPr>
        <p:spPr>
          <a:xfrm>
            <a:off x="6304055" y="4444393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Y=0.37 , </a:t>
            </a:r>
            <a:r>
              <a:rPr lang="en-US" dirty="0">
                <a:solidFill>
                  <a:srgbClr val="FF0000"/>
                </a:solidFill>
              </a:rPr>
              <a:t>but should be 0.7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DAFD99-A309-4739-8D78-C9E26D81AF32}"/>
                  </a:ext>
                </a:extLst>
              </p:cNvPr>
              <p:cNvSpPr txBox="1"/>
              <p:nvPr/>
            </p:nvSpPr>
            <p:spPr>
              <a:xfrm>
                <a:off x="4592321" y="1915688"/>
                <a:ext cx="31022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DAFD99-A309-4739-8D78-C9E26D81A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321" y="1915688"/>
                <a:ext cx="3102260" cy="276999"/>
              </a:xfrm>
              <a:prstGeom prst="rect">
                <a:avLst/>
              </a:prstGeom>
              <a:blipFill>
                <a:blip r:embed="rId5"/>
                <a:stretch>
                  <a:fillRect l="-1375" r="-1179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723AB029-8EC9-498B-AB3D-4E839DA7055D}"/>
              </a:ext>
            </a:extLst>
          </p:cNvPr>
          <p:cNvSpPr/>
          <p:nvPr/>
        </p:nvSpPr>
        <p:spPr>
          <a:xfrm rot="5400000">
            <a:off x="7514470" y="3173851"/>
            <a:ext cx="170419" cy="2370665"/>
          </a:xfrm>
          <a:prstGeom prst="leftBrace">
            <a:avLst>
              <a:gd name="adj1" fmla="val 8333"/>
              <a:gd name="adj2" fmla="val 497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73AD1-955A-47E9-89BD-5A4586AEB215}"/>
              </a:ext>
            </a:extLst>
          </p:cNvPr>
          <p:cNvSpPr txBox="1"/>
          <p:nvPr/>
        </p:nvSpPr>
        <p:spPr>
          <a:xfrm>
            <a:off x="7008267" y="3904641"/>
            <a:ext cx="11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error=0.33</a:t>
            </a:r>
          </a:p>
        </p:txBody>
      </p:sp>
    </p:spTree>
    <p:extLst>
      <p:ext uri="{BB962C8B-B14F-4D97-AF65-F5344CB8AC3E}">
        <p14:creationId xmlns:p14="http://schemas.microsoft.com/office/powerpoint/2010/main" val="377364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–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572723"/>
          </a:xfrm>
        </p:spPr>
        <p:txBody>
          <a:bodyPr>
            <a:normAutofit/>
          </a:bodyPr>
          <a:lstStyle/>
          <a:p>
            <a:r>
              <a:rPr lang="en-US" dirty="0"/>
              <a:t>We notice that the result is wrong – it should be 0.7 according to our training examples</a:t>
            </a:r>
          </a:p>
          <a:p>
            <a:r>
              <a:rPr lang="en-US" dirty="0"/>
              <a:t>We then change (using mathematical operations) the parameters so that the result gets better.</a:t>
            </a:r>
          </a:p>
          <a:p>
            <a:r>
              <a:rPr lang="en-US" dirty="0"/>
              <a:t>After one round of learning, we get a=0.5, b=0.9, c=0.4, d=-0.1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44037CF-CE66-45A2-AD66-38EBAAAAC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4547" y="178426"/>
            <a:ext cx="2809233" cy="49994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618178A-815B-43E4-B919-0770DBA41963}"/>
              </a:ext>
            </a:extLst>
          </p:cNvPr>
          <p:cNvSpPr/>
          <p:nvPr/>
        </p:nvSpPr>
        <p:spPr>
          <a:xfrm>
            <a:off x="4301067" y="4721012"/>
            <a:ext cx="1178560" cy="115146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2E8204-FCFD-4C16-9F74-425F71DA3F1B}"/>
              </a:ext>
            </a:extLst>
          </p:cNvPr>
          <p:cNvCxnSpPr>
            <a:cxnSpLocks/>
          </p:cNvCxnSpPr>
          <p:nvPr/>
        </p:nvCxnSpPr>
        <p:spPr>
          <a:xfrm>
            <a:off x="3420533" y="4280745"/>
            <a:ext cx="968587" cy="6976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2FAAF6-B140-4BC0-9ECA-19C0BC83E9ED}"/>
              </a:ext>
            </a:extLst>
          </p:cNvPr>
          <p:cNvCxnSpPr>
            <a:cxnSpLocks/>
          </p:cNvCxnSpPr>
          <p:nvPr/>
        </p:nvCxnSpPr>
        <p:spPr>
          <a:xfrm>
            <a:off x="3420533" y="5339714"/>
            <a:ext cx="88053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8FED72F-6A03-44B6-884E-EEE8764381AA}"/>
              </a:ext>
            </a:extLst>
          </p:cNvPr>
          <p:cNvCxnSpPr>
            <a:cxnSpLocks/>
          </p:cNvCxnSpPr>
          <p:nvPr/>
        </p:nvCxnSpPr>
        <p:spPr>
          <a:xfrm flipV="1">
            <a:off x="3522133" y="5621866"/>
            <a:ext cx="866987" cy="8263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F73A41E-A726-4C05-8A56-D01886755A4B}"/>
              </a:ext>
            </a:extLst>
          </p:cNvPr>
          <p:cNvSpPr txBox="1"/>
          <p:nvPr/>
        </p:nvSpPr>
        <p:spPr>
          <a:xfrm>
            <a:off x="2712486" y="4068987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=0.5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3FE722-648F-464E-B1CE-355839DEF763}"/>
              </a:ext>
            </a:extLst>
          </p:cNvPr>
          <p:cNvSpPr txBox="1"/>
          <p:nvPr/>
        </p:nvSpPr>
        <p:spPr>
          <a:xfrm>
            <a:off x="2706876" y="514881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=0.1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A512BB-9776-42A8-82B8-4B16D5DA2A10}"/>
              </a:ext>
            </a:extLst>
          </p:cNvPr>
          <p:cNvSpPr txBox="1"/>
          <p:nvPr/>
        </p:nvSpPr>
        <p:spPr>
          <a:xfrm>
            <a:off x="2706074" y="6263546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3</a:t>
            </a:r>
            <a:r>
              <a:rPr lang="en-US" dirty="0"/>
              <a:t>=0.9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BE36890-FCA2-4C57-80AC-84A626359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358" y="5018789"/>
            <a:ext cx="731977" cy="504019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5CB601-8554-419E-A90A-5A86915ABD14}"/>
              </a:ext>
            </a:extLst>
          </p:cNvPr>
          <p:cNvCxnSpPr>
            <a:cxnSpLocks/>
          </p:cNvCxnSpPr>
          <p:nvPr/>
        </p:nvCxnSpPr>
        <p:spPr>
          <a:xfrm>
            <a:off x="5500702" y="5337386"/>
            <a:ext cx="80335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38398DD-CD0A-4BEF-843D-9C4F5FE3A526}"/>
              </a:ext>
            </a:extLst>
          </p:cNvPr>
          <p:cNvSpPr txBox="1"/>
          <p:nvPr/>
        </p:nvSpPr>
        <p:spPr>
          <a:xfrm>
            <a:off x="6304055" y="5148818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Y=0.6, </a:t>
            </a:r>
            <a:r>
              <a:rPr lang="en-US" dirty="0">
                <a:solidFill>
                  <a:srgbClr val="FF0000"/>
                </a:solidFill>
              </a:rPr>
              <a:t>but should be 0.7</a:t>
            </a:r>
            <a:endParaRPr lang="en-US" dirty="0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19302845-C225-448A-8987-3616F74F649A}"/>
              </a:ext>
            </a:extLst>
          </p:cNvPr>
          <p:cNvSpPr/>
          <p:nvPr/>
        </p:nvSpPr>
        <p:spPr>
          <a:xfrm rot="5400000">
            <a:off x="7460284" y="3938149"/>
            <a:ext cx="170419" cy="2370665"/>
          </a:xfrm>
          <a:prstGeom prst="leftBrace">
            <a:avLst>
              <a:gd name="adj1" fmla="val 8333"/>
              <a:gd name="adj2" fmla="val 497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A3376A-1119-4ACE-A3EF-F54C13FBAD05}"/>
              </a:ext>
            </a:extLst>
          </p:cNvPr>
          <p:cNvSpPr txBox="1"/>
          <p:nvPr/>
        </p:nvSpPr>
        <p:spPr>
          <a:xfrm>
            <a:off x="6954081" y="4668939"/>
            <a:ext cx="106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error=0.1</a:t>
            </a:r>
          </a:p>
        </p:txBody>
      </p:sp>
    </p:spTree>
    <p:extLst>
      <p:ext uri="{BB962C8B-B14F-4D97-AF65-F5344CB8AC3E}">
        <p14:creationId xmlns:p14="http://schemas.microsoft.com/office/powerpoint/2010/main" val="1663978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– Reversibility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47768"/>
          </a:xfrm>
        </p:spPr>
        <p:txBody>
          <a:bodyPr>
            <a:normAutofit/>
          </a:bodyPr>
          <a:lstStyle/>
          <a:p>
            <a:r>
              <a:rPr lang="en-US" dirty="0"/>
              <a:t>Doing this with many examples and repeatedly makes the network converge to a stable state for all parameters (hopefully)</a:t>
            </a:r>
          </a:p>
          <a:p>
            <a:r>
              <a:rPr lang="en-US" dirty="0"/>
              <a:t>If we only had a=0.4, b=0.9, c=0.2, d=-0.1 and the neuron as below, could we perform learning? </a:t>
            </a:r>
          </a:p>
          <a:p>
            <a:r>
              <a:rPr lang="en-US" dirty="0"/>
              <a:t>In order to correct the parameters, we needed the inputs.</a:t>
            </a:r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44037CF-CE66-45A2-AD66-38EBAAAAC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4547" y="178426"/>
            <a:ext cx="2809233" cy="49994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618178A-815B-43E4-B919-0770DBA41963}"/>
              </a:ext>
            </a:extLst>
          </p:cNvPr>
          <p:cNvSpPr/>
          <p:nvPr/>
        </p:nvSpPr>
        <p:spPr>
          <a:xfrm>
            <a:off x="4341705" y="4748104"/>
            <a:ext cx="1178560" cy="115146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2E8204-FCFD-4C16-9F74-425F71DA3F1B}"/>
              </a:ext>
            </a:extLst>
          </p:cNvPr>
          <p:cNvCxnSpPr>
            <a:cxnSpLocks/>
          </p:cNvCxnSpPr>
          <p:nvPr/>
        </p:nvCxnSpPr>
        <p:spPr>
          <a:xfrm>
            <a:off x="3461171" y="4307837"/>
            <a:ext cx="968587" cy="6976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2FAAF6-B140-4BC0-9ECA-19C0BC83E9ED}"/>
              </a:ext>
            </a:extLst>
          </p:cNvPr>
          <p:cNvCxnSpPr>
            <a:cxnSpLocks/>
          </p:cNvCxnSpPr>
          <p:nvPr/>
        </p:nvCxnSpPr>
        <p:spPr>
          <a:xfrm>
            <a:off x="3461171" y="5366806"/>
            <a:ext cx="88053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8FED72F-6A03-44B6-884E-EEE8764381AA}"/>
              </a:ext>
            </a:extLst>
          </p:cNvPr>
          <p:cNvCxnSpPr>
            <a:cxnSpLocks/>
          </p:cNvCxnSpPr>
          <p:nvPr/>
        </p:nvCxnSpPr>
        <p:spPr>
          <a:xfrm flipV="1">
            <a:off x="3562771" y="5648958"/>
            <a:ext cx="866987" cy="8263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F73A41E-A726-4C05-8A56-D01886755A4B}"/>
              </a:ext>
            </a:extLst>
          </p:cNvPr>
          <p:cNvSpPr txBox="1"/>
          <p:nvPr/>
        </p:nvSpPr>
        <p:spPr>
          <a:xfrm>
            <a:off x="2875038" y="4096079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=?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3FE722-648F-464E-B1CE-355839DEF763}"/>
              </a:ext>
            </a:extLst>
          </p:cNvPr>
          <p:cNvSpPr txBox="1"/>
          <p:nvPr/>
        </p:nvSpPr>
        <p:spPr>
          <a:xfrm>
            <a:off x="2869428" y="517591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=?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A512BB-9776-42A8-82B8-4B16D5DA2A10}"/>
              </a:ext>
            </a:extLst>
          </p:cNvPr>
          <p:cNvSpPr txBox="1"/>
          <p:nvPr/>
        </p:nvSpPr>
        <p:spPr>
          <a:xfrm>
            <a:off x="2868626" y="629063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3</a:t>
            </a:r>
            <a:r>
              <a:rPr lang="en-US" dirty="0"/>
              <a:t>=?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BE36890-FCA2-4C57-80AC-84A626359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996" y="5045881"/>
            <a:ext cx="731977" cy="504019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5CB601-8554-419E-A90A-5A86915ABD14}"/>
              </a:ext>
            </a:extLst>
          </p:cNvPr>
          <p:cNvCxnSpPr>
            <a:cxnSpLocks/>
          </p:cNvCxnSpPr>
          <p:nvPr/>
        </p:nvCxnSpPr>
        <p:spPr>
          <a:xfrm>
            <a:off x="5541340" y="5364478"/>
            <a:ext cx="80335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38398DD-CD0A-4BEF-843D-9C4F5FE3A526}"/>
              </a:ext>
            </a:extLst>
          </p:cNvPr>
          <p:cNvSpPr txBox="1"/>
          <p:nvPr/>
        </p:nvSpPr>
        <p:spPr>
          <a:xfrm>
            <a:off x="6344693" y="5175910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Y=0.6, </a:t>
            </a:r>
            <a:r>
              <a:rPr lang="en-US" dirty="0">
                <a:solidFill>
                  <a:srgbClr val="FF0000"/>
                </a:solidFill>
              </a:rPr>
              <a:t>but should be 0.7</a:t>
            </a:r>
            <a:endParaRPr lang="en-US" dirty="0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19302845-C225-448A-8987-3616F74F649A}"/>
              </a:ext>
            </a:extLst>
          </p:cNvPr>
          <p:cNvSpPr/>
          <p:nvPr/>
        </p:nvSpPr>
        <p:spPr>
          <a:xfrm rot="5400000">
            <a:off x="7500922" y="3965241"/>
            <a:ext cx="170419" cy="2370665"/>
          </a:xfrm>
          <a:prstGeom prst="leftBrace">
            <a:avLst>
              <a:gd name="adj1" fmla="val 8333"/>
              <a:gd name="adj2" fmla="val 497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A3376A-1119-4ACE-A3EF-F54C13FBAD05}"/>
              </a:ext>
            </a:extLst>
          </p:cNvPr>
          <p:cNvSpPr txBox="1"/>
          <p:nvPr/>
        </p:nvSpPr>
        <p:spPr>
          <a:xfrm>
            <a:off x="6994719" y="4696031"/>
            <a:ext cx="106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error=0.1</a:t>
            </a:r>
          </a:p>
        </p:txBody>
      </p:sp>
    </p:spTree>
    <p:extLst>
      <p:ext uri="{BB962C8B-B14F-4D97-AF65-F5344CB8AC3E}">
        <p14:creationId xmlns:p14="http://schemas.microsoft.com/office/powerpoint/2010/main" val="2316174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– Reversibility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9042"/>
          </a:xfrm>
        </p:spPr>
        <p:txBody>
          <a:bodyPr>
            <a:normAutofit/>
          </a:bodyPr>
          <a:lstStyle/>
          <a:p>
            <a:r>
              <a:rPr lang="en-US" dirty="0"/>
              <a:t>Learning needs to know the inputs, since the function is </a:t>
            </a:r>
            <a:r>
              <a:rPr lang="en-US" i="1" dirty="0"/>
              <a:t>not reversible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. e. we cannot conclude the inputs from the output alone.</a:t>
            </a:r>
          </a:p>
          <a:p>
            <a:r>
              <a:rPr lang="en-US" dirty="0"/>
              <a:t>If the functions in an NN are (partially) reversible, it is referred to as a (partially) </a:t>
            </a:r>
            <a:r>
              <a:rPr lang="en-US" i="1" dirty="0"/>
              <a:t>reversible NN</a:t>
            </a:r>
            <a:r>
              <a:rPr lang="en-US" dirty="0"/>
              <a:t>.</a:t>
            </a:r>
          </a:p>
          <a:p>
            <a:r>
              <a:rPr lang="en-US" dirty="0"/>
              <a:t>The main purpose of those is to save memory (if a modern NN has millions or even billions of parameters, there is some memory to save).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44037CF-CE66-45A2-AD66-38EBAAAAC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4547" y="178426"/>
            <a:ext cx="2809233" cy="4999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DB7DD0-6357-413D-AE3C-7B15612E7B72}"/>
              </a:ext>
            </a:extLst>
          </p:cNvPr>
          <p:cNvSpPr/>
          <p:nvPr/>
        </p:nvSpPr>
        <p:spPr>
          <a:xfrm>
            <a:off x="1070187" y="4925248"/>
            <a:ext cx="10180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Merriweather Sans"/>
              </a:rPr>
              <a:t>Ulidowski, I. (2023). Saving Memory Space in Deep Neural Networks by Recomputing: A Survey. In: </a:t>
            </a:r>
            <a:r>
              <a:rPr lang="en-US" dirty="0" err="1">
                <a:solidFill>
                  <a:srgbClr val="222222"/>
                </a:solidFill>
                <a:latin typeface="Merriweather Sans"/>
              </a:rPr>
              <a:t>Kutrib</a:t>
            </a:r>
            <a:r>
              <a:rPr lang="en-US" dirty="0">
                <a:solidFill>
                  <a:srgbClr val="222222"/>
                </a:solidFill>
                <a:latin typeface="Merriweather Sans"/>
              </a:rPr>
              <a:t>, M., Meyer, U. (eds) Reversible Computation. RC 2023. Lecture Notes in Computer Science, vol 13960. Springer, Cham. </a:t>
            </a:r>
            <a:r>
              <a:rPr lang="en-US" dirty="0">
                <a:solidFill>
                  <a:srgbClr val="222222"/>
                </a:solidFill>
                <a:latin typeface="Merriweather Sans"/>
                <a:hlinkClick r:id="rId4"/>
              </a:rPr>
              <a:t>https://doi.org/10.1007/978-3-031-38100-3_7</a:t>
            </a:r>
            <a:endParaRPr lang="en-US" dirty="0">
              <a:solidFill>
                <a:srgbClr val="222222"/>
              </a:solidFill>
              <a:latin typeface="Merriweather Sans"/>
            </a:endParaRPr>
          </a:p>
          <a:p>
            <a:r>
              <a:rPr lang="en-US" dirty="0"/>
              <a:t>Zingel, U., Kuhn, S., Vainikko, E. (2025). Implementing Reversible Neural Networks. In: </a:t>
            </a:r>
            <a:r>
              <a:rPr lang="en-US" dirty="0" err="1"/>
              <a:t>Glück</a:t>
            </a:r>
            <a:r>
              <a:rPr lang="en-US" dirty="0"/>
              <a:t>, R., </a:t>
            </a:r>
            <a:r>
              <a:rPr lang="en-US" dirty="0" err="1"/>
              <a:t>Kaarsgaard</a:t>
            </a:r>
            <a:r>
              <a:rPr lang="en-US" dirty="0"/>
              <a:t>, R. (eds) Reversible Computation. RC 2025. Lecture Notes in Computer Science, vol 15716. Springer, Cham. </a:t>
            </a:r>
            <a:r>
              <a:rPr lang="en-US" dirty="0">
                <a:hlinkClick r:id="rId5"/>
              </a:rPr>
              <a:t>https://doi.org/10.1007/978-3-031-97063-4_12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0533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4ff1538-9f7b-432a-8caf-f8e584f1030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0042B09E3FB1479D5CECAF796F2E4C" ma:contentTypeVersion="15" ma:contentTypeDescription="Loo uus dokument" ma:contentTypeScope="" ma:versionID="c10f8681d8943f753cefcddda9ee5423">
  <xsd:schema xmlns:xsd="http://www.w3.org/2001/XMLSchema" xmlns:xs="http://www.w3.org/2001/XMLSchema" xmlns:p="http://schemas.microsoft.com/office/2006/metadata/properties" xmlns:ns3="44ff1538-9f7b-432a-8caf-f8e584f10301" xmlns:ns4="38d88248-1881-4ccc-9b97-eae097e23079" targetNamespace="http://schemas.microsoft.com/office/2006/metadata/properties" ma:root="true" ma:fieldsID="5a8ea9b5866c3d61efa0f7b8982be0a9" ns3:_="" ns4:_="">
    <xsd:import namespace="44ff1538-9f7b-432a-8caf-f8e584f10301"/>
    <xsd:import namespace="38d88248-1881-4ccc-9b97-eae097e230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ff1538-9f7b-432a-8caf-f8e584f103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88248-1881-4ccc-9b97-eae097e2307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Vihjeräsi jagami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2FF99A-561B-49D2-BCD1-C3F77CABA609}">
  <ds:schemaRefs>
    <ds:schemaRef ds:uri="38d88248-1881-4ccc-9b97-eae097e23079"/>
    <ds:schemaRef ds:uri="http://purl.org/dc/elements/1.1/"/>
    <ds:schemaRef ds:uri="http://schemas.microsoft.com/office/2006/documentManagement/types"/>
    <ds:schemaRef ds:uri="http://www.w3.org/XML/1998/namespace"/>
    <ds:schemaRef ds:uri="44ff1538-9f7b-432a-8caf-f8e584f10301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AD99C03-3CEA-4DFB-BB49-3679384DE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ff1538-9f7b-432a-8caf-f8e584f10301"/>
    <ds:schemaRef ds:uri="38d88248-1881-4ccc-9b97-eae097e230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B3C7E5-F6C5-4739-8A9B-2654AF717F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67151</TotalTime>
  <Words>1864</Words>
  <Application>Microsoft Office PowerPoint</Application>
  <PresentationFormat>Widescreen</PresentationFormat>
  <Paragraphs>210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Merriweather Sans</vt:lpstr>
      <vt:lpstr>Office Theme</vt:lpstr>
      <vt:lpstr>Reversible Deep Learning for 13C NMR in Chemoinformatics: On Structures and Spectra</vt:lpstr>
      <vt:lpstr>Background </vt:lpstr>
      <vt:lpstr>Background </vt:lpstr>
      <vt:lpstr>Background </vt:lpstr>
      <vt:lpstr>Neural Networks</vt:lpstr>
      <vt:lpstr>Neural Networks – Forward pass</vt:lpstr>
      <vt:lpstr>Neural Networks – Learning</vt:lpstr>
      <vt:lpstr>Neural Networks – Reversibility</vt:lpstr>
      <vt:lpstr>Neural Networks – Reversibility</vt:lpstr>
      <vt:lpstr>Invertible Neural Networks</vt:lpstr>
      <vt:lpstr>Invertible Neural Networks</vt:lpstr>
      <vt:lpstr>Our Invertible Neural Network</vt:lpstr>
      <vt:lpstr>Our Invertible  Neural Network</vt:lpstr>
      <vt:lpstr>Our Invertible Neural Network</vt:lpstr>
      <vt:lpstr>Results - The network can predict spectra</vt:lpstr>
      <vt:lpstr>Results - The network is invertible for trained values</vt:lpstr>
      <vt:lpstr>Results - Zfree primarily captures residual variation</vt:lpstr>
      <vt:lpstr>Results - The data manifold is well structured</vt:lpstr>
      <vt:lpstr>Results - Generated X values are meaningful</vt:lpstr>
      <vt:lpstr>Conclusion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Reversible Neural Networks</dc:title>
  <dc:creator>Uku Zingel</dc:creator>
  <cp:lastModifiedBy>Stefan Hermann Kuhn</cp:lastModifiedBy>
  <cp:revision>80</cp:revision>
  <dcterms:created xsi:type="dcterms:W3CDTF">2024-11-13T06:22:17Z</dcterms:created>
  <dcterms:modified xsi:type="dcterms:W3CDTF">2026-07-09T14:58:32Z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0x0101000F0042B09E3FB1479D5CECAF796F2E4C</vt:lpwstr>
  </property>
</Properties>
</file>